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537" r:id="rId4"/>
    <p:sldId id="540" r:id="rId5"/>
    <p:sldId id="546" r:id="rId6"/>
    <p:sldId id="547" r:id="rId7"/>
    <p:sldId id="548" r:id="rId8"/>
    <p:sldId id="549" r:id="rId9"/>
    <p:sldId id="550" r:id="rId10"/>
    <p:sldId id="551" r:id="rId11"/>
    <p:sldId id="559" r:id="rId12"/>
    <p:sldId id="560" r:id="rId13"/>
    <p:sldId id="561" r:id="rId14"/>
    <p:sldId id="562" r:id="rId15"/>
    <p:sldId id="563" r:id="rId16"/>
    <p:sldId id="552" r:id="rId17"/>
    <p:sldId id="553" r:id="rId18"/>
    <p:sldId id="541" r:id="rId19"/>
    <p:sldId id="554" r:id="rId20"/>
    <p:sldId id="555" r:id="rId21"/>
    <p:sldId id="556" r:id="rId22"/>
    <p:sldId id="557" r:id="rId23"/>
    <p:sldId id="558" r:id="rId24"/>
    <p:sldId id="564" r:id="rId25"/>
    <p:sldId id="565" r:id="rId26"/>
    <p:sldId id="567" r:id="rId27"/>
    <p:sldId id="566" r:id="rId28"/>
    <p:sldId id="568" r:id="rId29"/>
    <p:sldId id="569" r:id="rId30"/>
    <p:sldId id="570" r:id="rId31"/>
    <p:sldId id="571" r:id="rId32"/>
    <p:sldId id="572" r:id="rId33"/>
    <p:sldId id="573" r:id="rId34"/>
    <p:sldId id="574" r:id="rId35"/>
    <p:sldId id="545" r:id="rId36"/>
    <p:sldId id="543" r:id="rId37"/>
    <p:sldId id="544" r:id="rId38"/>
    <p:sldId id="538" r:id="rId39"/>
    <p:sldId id="585" r:id="rId40"/>
    <p:sldId id="586" r:id="rId41"/>
    <p:sldId id="587" r:id="rId42"/>
    <p:sldId id="589" r:id="rId43"/>
    <p:sldId id="590" r:id="rId44"/>
    <p:sldId id="588" r:id="rId45"/>
    <p:sldId id="591" r:id="rId46"/>
    <p:sldId id="592" r:id="rId47"/>
    <p:sldId id="593" r:id="rId48"/>
    <p:sldId id="594" r:id="rId49"/>
    <p:sldId id="595" r:id="rId50"/>
    <p:sldId id="596" r:id="rId51"/>
    <p:sldId id="579" r:id="rId52"/>
    <p:sldId id="580" r:id="rId53"/>
    <p:sldId id="581" r:id="rId54"/>
    <p:sldId id="577" r:id="rId55"/>
    <p:sldId id="578" r:id="rId56"/>
    <p:sldId id="575" r:id="rId57"/>
    <p:sldId id="582" r:id="rId58"/>
    <p:sldId id="583" r:id="rId59"/>
    <p:sldId id="584" r:id="rId60"/>
    <p:sldId id="576" r:id="rId61"/>
    <p:sldId id="539" r:id="rId62"/>
    <p:sldId id="597" r:id="rId63"/>
    <p:sldId id="603" r:id="rId64"/>
    <p:sldId id="604" r:id="rId65"/>
    <p:sldId id="605" r:id="rId66"/>
    <p:sldId id="606" r:id="rId67"/>
    <p:sldId id="598" r:id="rId68"/>
    <p:sldId id="599" r:id="rId69"/>
    <p:sldId id="600" r:id="rId70"/>
    <p:sldId id="601" r:id="rId71"/>
    <p:sldId id="607" r:id="rId72"/>
    <p:sldId id="440" r:id="rId73"/>
  </p:sldIdLst>
  <p:sldSz cx="12192000" cy="6858000"/>
  <p:notesSz cx="6648450" cy="97821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189C332-5D43-4A60-A3F4-80866F5E9B56}">
          <p14:sldIdLst>
            <p14:sldId id="256"/>
            <p14:sldId id="257"/>
          </p14:sldIdLst>
        </p14:section>
        <p14:section name="归并排序" id="{55E18607-F3CE-48E8-A139-6C9F905D309C}">
          <p14:sldIdLst>
            <p14:sldId id="537"/>
            <p14:sldId id="540"/>
            <p14:sldId id="546"/>
            <p14:sldId id="547"/>
            <p14:sldId id="548"/>
            <p14:sldId id="549"/>
            <p14:sldId id="550"/>
            <p14:sldId id="551"/>
            <p14:sldId id="559"/>
            <p14:sldId id="560"/>
            <p14:sldId id="561"/>
            <p14:sldId id="562"/>
            <p14:sldId id="563"/>
            <p14:sldId id="552"/>
            <p14:sldId id="553"/>
            <p14:sldId id="541"/>
            <p14:sldId id="554"/>
            <p14:sldId id="555"/>
            <p14:sldId id="556"/>
            <p14:sldId id="557"/>
            <p14:sldId id="558"/>
            <p14:sldId id="564"/>
            <p14:sldId id="565"/>
            <p14:sldId id="567"/>
            <p14:sldId id="566"/>
            <p14:sldId id="568"/>
            <p14:sldId id="569"/>
            <p14:sldId id="570"/>
            <p14:sldId id="571"/>
            <p14:sldId id="572"/>
            <p14:sldId id="573"/>
            <p14:sldId id="574"/>
            <p14:sldId id="545"/>
            <p14:sldId id="543"/>
            <p14:sldId id="544"/>
          </p14:sldIdLst>
        </p14:section>
        <p14:section name="分配排序" id="{7B64BFBF-F76C-4E76-981E-F45870AB982A}">
          <p14:sldIdLst>
            <p14:sldId id="538"/>
            <p14:sldId id="585"/>
            <p14:sldId id="586"/>
            <p14:sldId id="587"/>
            <p14:sldId id="589"/>
            <p14:sldId id="590"/>
            <p14:sldId id="588"/>
            <p14:sldId id="591"/>
            <p14:sldId id="592"/>
            <p14:sldId id="593"/>
            <p14:sldId id="594"/>
            <p14:sldId id="595"/>
            <p14:sldId id="596"/>
            <p14:sldId id="579"/>
            <p14:sldId id="580"/>
            <p14:sldId id="581"/>
            <p14:sldId id="577"/>
            <p14:sldId id="578"/>
            <p14:sldId id="575"/>
            <p14:sldId id="582"/>
            <p14:sldId id="583"/>
            <p14:sldId id="584"/>
            <p14:sldId id="576"/>
          </p14:sldIdLst>
        </p14:section>
        <p14:section name="内部排序算法的分析" id="{B42EE930-9BEF-4668-BE7D-64F8CF71F728}">
          <p14:sldIdLst>
            <p14:sldId id="539"/>
            <p14:sldId id="597"/>
            <p14:sldId id="603"/>
            <p14:sldId id="604"/>
            <p14:sldId id="605"/>
            <p14:sldId id="606"/>
            <p14:sldId id="598"/>
            <p14:sldId id="599"/>
            <p14:sldId id="600"/>
            <p14:sldId id="601"/>
            <p14:sldId id="607"/>
            <p14:sldId id="4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FF00"/>
    <a:srgbClr val="030305"/>
    <a:srgbClr val="EA2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80719" autoAdjust="0"/>
  </p:normalViewPr>
  <p:slideViewPr>
    <p:cSldViewPr showGuides="1">
      <p:cViewPr varScale="1">
        <p:scale>
          <a:sx n="54" d="100"/>
          <a:sy n="54" d="100"/>
        </p:scale>
        <p:origin x="29" y="2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9393"/>
    </p:cViewPr>
  </p:sorterViewPr>
  <p:notesViewPr>
    <p:cSldViewPr>
      <p:cViewPr varScale="1">
        <p:scale>
          <a:sx n="78" d="100"/>
          <a:sy n="78" d="100"/>
        </p:scale>
        <p:origin x="3440" y="56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200" smtClean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 smtClean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088" y="733425"/>
            <a:ext cx="6519862" cy="36687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6613"/>
            <a:ext cx="4876800" cy="440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1" sz="1200" smtClean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1" sz="1200" smtClean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44192EF7-8FAB-4DBB-ABF4-5586931266FD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3A8806F-00E4-4B0F-8129-1EF3D61F8955}" type="slidenum">
              <a:rPr lang="en-US" altLang="zh-CN">
                <a:latin typeface="Tahoma" panose="020B0604030504040204" pitchFamily="34" charset="0"/>
              </a:rPr>
              <a:t>1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是概念上最为简单的排序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计数排序可以认为是</a:t>
            </a:r>
            <a:r>
              <a:rPr lang="en-US" altLang="zh-CN" dirty="0"/>
              <a:t>m-&gt;n</a:t>
            </a:r>
            <a:r>
              <a:rPr lang="zh-CN" altLang="en-US" dirty="0"/>
              <a:t>时的桶式排序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基数排序</a:t>
            </a:r>
            <a:r>
              <a:rPr lang="en-US" altLang="zh-CN" dirty="0"/>
              <a:t>(LSD)</a:t>
            </a:r>
            <a:r>
              <a:rPr lang="zh-CN" altLang="en-US" dirty="0"/>
              <a:t>的数组实现也可以看作多次计数排序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41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与基数排序一起提出，对原始基数排序的配套改进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42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可以用判定树证明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速度慢的根本原因是只比较相邻的元素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62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6959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2019</a:t>
            </a:r>
            <a:r>
              <a:rPr lang="zh-CN" altLang="en-US" dirty="0"/>
              <a:t>年真题，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71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5" name="Group 3"/>
            <p:cNvGrpSpPr/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6" name="Group 5"/>
              <p:cNvGrpSpPr/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8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9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6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8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9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0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3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5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Group 58"/>
            <p:cNvGrpSpPr/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Arc 62"/>
              <p:cNvSpPr/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T0" fmla="*/ 76 w 43195"/>
                  <a:gd name="T1" fmla="*/ 0 h 43200"/>
                  <a:gd name="T2" fmla="*/ 0 w 43195"/>
                  <a:gd name="T3" fmla="*/ 80 h 43200"/>
                  <a:gd name="T4" fmla="*/ 78 w 43195"/>
                  <a:gd name="T5" fmla="*/ 79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" name="Group 63"/>
            <p:cNvGrpSpPr/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Arc 66"/>
              <p:cNvSpPr/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T0" fmla="*/ 76 w 43195"/>
                  <a:gd name="T1" fmla="*/ 0 h 43200"/>
                  <a:gd name="T2" fmla="*/ 0 w 43195"/>
                  <a:gd name="T3" fmla="*/ 80 h 43200"/>
                  <a:gd name="T4" fmla="*/ 78 w 43195"/>
                  <a:gd name="T5" fmla="*/ 79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831555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1320800" y="17526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831556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3309938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69" name="Rectangle 6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70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" name="Rectangle 7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E8257D-4324-4B54-84F1-9DF7643E6C7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954A3-4CD6-4380-9755-D58C5B82349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13800" y="304800"/>
            <a:ext cx="2667000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304800"/>
            <a:ext cx="7797800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51B09-66EC-45E5-AE1C-5A8D5581851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8E908A-4C76-459A-A336-37A616541AF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176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008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F5805-154D-4E02-8BA6-8EF81656EB53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D377F-8464-43C9-A800-6DC803F35E6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EB7E49-A5DE-4565-B108-DFEFBDF55E0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9E671-B5A5-44DF-9119-2707DFA0BA4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/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1032" name="Group 3"/>
            <p:cNvGrpSpPr/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039" name="Group 4"/>
              <p:cNvGrpSpPr/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70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1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2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3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4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5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6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7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8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9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0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1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2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3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4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5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6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7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8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9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0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1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40" name="Group 27"/>
              <p:cNvGrpSpPr/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41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2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3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4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5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6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7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8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9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0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1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2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3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4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5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6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7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8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9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0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1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2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3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4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5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6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7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8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9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033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4" name="Line 58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35" name="Group 59"/>
            <p:cNvGrpSpPr/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036" name="Line 60"/>
              <p:cNvSpPr>
                <a:spLocks noChangeShapeType="1"/>
              </p:cNvSpPr>
              <p:nvPr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7" name="Line 61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8" name="Arc 62"/>
              <p:cNvSpPr/>
              <p:nvPr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T0" fmla="*/ 117 w 43195"/>
                  <a:gd name="T1" fmla="*/ 0 h 43200"/>
                  <a:gd name="T2" fmla="*/ 0 w 43195"/>
                  <a:gd name="T3" fmla="*/ 122 h 43200"/>
                  <a:gd name="T4" fmla="*/ 119 w 43195"/>
                  <a:gd name="T5" fmla="*/ 12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027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3048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7600" y="19050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30529" name="Rectangle 6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8" name="页脚占位符 3"/>
          <p:cNvSpPr txBox="1"/>
          <p:nvPr userDrawn="1"/>
        </p:nvSpPr>
        <p:spPr bwMode="auto">
          <a:xfrm>
            <a:off x="4461835" y="6240257"/>
            <a:ext cx="701896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 dirty="0" smtClean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/>
              <a:t>复旦大学软件学院</a:t>
            </a:r>
            <a:r>
              <a:rPr lang="en-US" altLang="zh-CN" sz="1400" dirty="0"/>
              <a:t>2025</a:t>
            </a:r>
            <a:r>
              <a:rPr lang="zh-CN" altLang="en-US" sz="1400" dirty="0"/>
              <a:t>秋 </a:t>
            </a:r>
            <a:r>
              <a:rPr lang="en-US" altLang="zh-CN" sz="1400" dirty="0"/>
              <a:t>Data Structure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anose="05000000000000000000" pitchFamily="2" charset="2"/>
        <a:buChar char="Ø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v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anose="05000000000000000000" pitchFamily="2" charset="2"/>
        <a:buChar char="w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/>
              <a:t>Data Structure</a:t>
            </a:r>
          </a:p>
        </p:txBody>
      </p:sp>
      <p:sp>
        <p:nvSpPr>
          <p:cNvPr id="30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sz="3600" dirty="0">
                <a:ea typeface="华文行楷" panose="02010800040101010101" pitchFamily="2" charset="-122"/>
              </a:rPr>
              <a:t>复旦大学软件学院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两路归并实例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6043" y="1905000"/>
            <a:ext cx="8066314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两路归并实例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61504" y="1905000"/>
            <a:ext cx="8275392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两路归并实例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94420" y="1905000"/>
            <a:ext cx="820956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两路归并实例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3771" y="1905000"/>
            <a:ext cx="84708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两路归并实例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7440" y="1905000"/>
            <a:ext cx="8483519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两路归并实例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5921" y="1905000"/>
            <a:ext cx="8506557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四路归并实例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7246" y="1700808"/>
            <a:ext cx="10063908" cy="452318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归并排序实例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80210" y="1484784"/>
            <a:ext cx="9837980" cy="495523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归并排序实现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600" y="1738745"/>
            <a:ext cx="10871200" cy="44473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归并排序实现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0" y="1786194"/>
            <a:ext cx="10972800" cy="43524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Lecture 7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排序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归并排序实现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0" y="1805496"/>
            <a:ext cx="10972800" cy="431380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归并排序实现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0" y="1781613"/>
            <a:ext cx="10972800" cy="436157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归并排序实现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0" y="1831697"/>
            <a:ext cx="10972800" cy="426140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归并排序实现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0" y="1784843"/>
            <a:ext cx="10972800" cy="435511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归并排序实现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6970" y="1447800"/>
            <a:ext cx="1018446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归并排序实现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1719" y="1447799"/>
            <a:ext cx="10027428" cy="519843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归并排序实现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2208" y="1496144"/>
            <a:ext cx="975398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归并排序实现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5067" y="1496144"/>
            <a:ext cx="970826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归并排序实现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9068" y="1484784"/>
            <a:ext cx="9960264" cy="495523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归并排序实现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7446" y="1484784"/>
            <a:ext cx="10023508" cy="49552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归并排序</a:t>
            </a:r>
            <a:endParaRPr lang="en-US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归并排序实现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1663" y="1484784"/>
            <a:ext cx="9015074" cy="495523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归并排序实现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9536" y="1445507"/>
            <a:ext cx="8759328" cy="503378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归并排序实现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1639" y="1447800"/>
            <a:ext cx="909512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归并排序实现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5443" y="1447800"/>
            <a:ext cx="870751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归并排序实现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8458" y="1447800"/>
            <a:ext cx="862148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算法性能分析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8799" y="1484784"/>
            <a:ext cx="10340802" cy="495523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算法性能分析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比较次数：最少</a:t>
            </a:r>
            <a:r>
              <a:rPr lang="en-US" altLang="zh-CN" dirty="0"/>
              <a:t>O(nlog</a:t>
            </a:r>
            <a:r>
              <a:rPr lang="en-US" altLang="zh-CN" baseline="-25000" dirty="0"/>
              <a:t>2</a:t>
            </a:r>
            <a:r>
              <a:rPr lang="en-US" altLang="zh-CN" dirty="0"/>
              <a:t>n)</a:t>
            </a:r>
            <a:r>
              <a:rPr lang="zh-CN" altLang="en-US" dirty="0"/>
              <a:t>，最多</a:t>
            </a:r>
            <a:r>
              <a:rPr lang="en-US" altLang="zh-CN" dirty="0"/>
              <a:t>O(nlog</a:t>
            </a:r>
            <a:r>
              <a:rPr lang="en-US" altLang="zh-CN" baseline="-25000" dirty="0"/>
              <a:t>2</a:t>
            </a:r>
            <a:r>
              <a:rPr lang="en-US" altLang="zh-CN" dirty="0"/>
              <a:t>n)</a:t>
            </a:r>
            <a:r>
              <a:rPr lang="zh-CN" altLang="en-US" dirty="0"/>
              <a:t>，平均</a:t>
            </a:r>
            <a:r>
              <a:rPr lang="en-US" altLang="zh-CN" dirty="0"/>
              <a:t>O(nlog</a:t>
            </a:r>
            <a:r>
              <a:rPr lang="en-US" altLang="zh-CN" baseline="-25000" dirty="0"/>
              <a:t>2</a:t>
            </a:r>
            <a:r>
              <a:rPr lang="en-US" altLang="zh-CN" dirty="0"/>
              <a:t>n)</a:t>
            </a:r>
          </a:p>
          <a:p>
            <a:endParaRPr lang="en-US" altLang="zh-CN" dirty="0"/>
          </a:p>
          <a:p>
            <a:r>
              <a:rPr lang="zh-CN" altLang="en-US" dirty="0"/>
              <a:t>移动次数：最少</a:t>
            </a:r>
            <a:r>
              <a:rPr lang="en-US" altLang="zh-CN" dirty="0"/>
              <a:t>O(nlog</a:t>
            </a:r>
            <a:r>
              <a:rPr lang="en-US" altLang="zh-CN" baseline="-25000" dirty="0"/>
              <a:t>2</a:t>
            </a:r>
            <a:r>
              <a:rPr lang="en-US" altLang="zh-CN" dirty="0"/>
              <a:t>n)</a:t>
            </a:r>
            <a:r>
              <a:rPr lang="zh-CN" altLang="en-US" dirty="0"/>
              <a:t>，最多</a:t>
            </a:r>
            <a:r>
              <a:rPr lang="en-US" altLang="zh-CN" dirty="0"/>
              <a:t>O(nlog</a:t>
            </a:r>
            <a:r>
              <a:rPr lang="en-US" altLang="zh-CN" baseline="-25000" dirty="0"/>
              <a:t>2</a:t>
            </a:r>
            <a:r>
              <a:rPr lang="en-US" altLang="zh-CN" dirty="0"/>
              <a:t>n)</a:t>
            </a:r>
            <a:r>
              <a:rPr lang="zh-CN" altLang="en-US" dirty="0"/>
              <a:t>，平均</a:t>
            </a:r>
            <a:r>
              <a:rPr lang="en-US" altLang="zh-CN" dirty="0"/>
              <a:t>O(nlog</a:t>
            </a:r>
            <a:r>
              <a:rPr lang="en-US" altLang="zh-CN" baseline="-25000" dirty="0"/>
              <a:t>2</a:t>
            </a:r>
            <a:r>
              <a:rPr lang="en-US" altLang="zh-CN" dirty="0"/>
              <a:t>n)</a:t>
            </a:r>
          </a:p>
          <a:p>
            <a:endParaRPr lang="en-US" altLang="zh-CN" dirty="0"/>
          </a:p>
          <a:p>
            <a:r>
              <a:rPr lang="zh-CN" altLang="en-US" dirty="0"/>
              <a:t>空间复杂度：</a:t>
            </a:r>
            <a:r>
              <a:rPr lang="en-US" altLang="zh-CN" dirty="0"/>
              <a:t>O(N)</a:t>
            </a:r>
          </a:p>
          <a:p>
            <a:endParaRPr lang="en-US" altLang="zh-CN" dirty="0"/>
          </a:p>
          <a:p>
            <a:r>
              <a:rPr lang="zh-CN" altLang="en-US" dirty="0"/>
              <a:t>稳定性：稳定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适应性：适用于链表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4088" y="1175874"/>
            <a:ext cx="10572551" cy="530112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II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分配排序</a:t>
            </a:r>
            <a:endParaRPr lang="en-US" altLang="zh-CN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分配排序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Distribution sort</a:t>
            </a:r>
            <a:r>
              <a:rPr lang="zh-CN" altLang="en-US" dirty="0"/>
              <a:t>，</a:t>
            </a:r>
            <a:r>
              <a:rPr lang="en-US" altLang="zh-CN" dirty="0"/>
              <a:t>D Sort</a:t>
            </a:r>
          </a:p>
          <a:p>
            <a:pPr lvl="1"/>
            <a:r>
              <a:rPr lang="zh-CN" altLang="en-US" dirty="0"/>
              <a:t>不是基于关键字比较，而是基于分配和收集的排序方法</a:t>
            </a:r>
            <a:endParaRPr lang="en-US" altLang="zh-CN" dirty="0"/>
          </a:p>
          <a:p>
            <a:pPr lvl="1"/>
            <a:r>
              <a:rPr lang="zh-CN" altLang="en-US" dirty="0"/>
              <a:t>基本思路：对于有</a:t>
            </a:r>
            <a:r>
              <a:rPr lang="en-US" altLang="zh-CN" dirty="0"/>
              <a:t>n</a:t>
            </a:r>
            <a:r>
              <a:rPr lang="zh-CN" altLang="en-US" dirty="0"/>
              <a:t>个记录的记录集，设置有</a:t>
            </a:r>
            <a:r>
              <a:rPr lang="en-US" altLang="zh-CN" dirty="0"/>
              <a:t>m</a:t>
            </a:r>
            <a:r>
              <a:rPr lang="zh-CN" altLang="en-US" dirty="0"/>
              <a:t>个单位空间的容器（可以称为盒子，</a:t>
            </a:r>
            <a:r>
              <a:rPr lang="en-US" altLang="zh-CN" dirty="0"/>
              <a:t>bin</a:t>
            </a:r>
            <a:r>
              <a:rPr lang="zh-CN" altLang="en-US" dirty="0"/>
              <a:t>），根据某种映射关系将</a:t>
            </a:r>
            <a:r>
              <a:rPr lang="en-US" altLang="zh-CN" dirty="0"/>
              <a:t>n</a:t>
            </a:r>
            <a:r>
              <a:rPr lang="zh-CN" altLang="en-US" dirty="0"/>
              <a:t>个记录映射入各个容器中，随后遍历容器得到排好序的记录集</a:t>
            </a:r>
          </a:p>
          <a:p>
            <a:pPr lvl="1"/>
            <a:r>
              <a:rPr lang="zh-CN" altLang="en-US" dirty="0"/>
              <a:t>常见的有：计数排序、桶式排序、基数排序等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highlight>
                  <a:srgbClr val="FFFF00"/>
                </a:highlight>
              </a:rPr>
              <a:t>归并排序代码背</a:t>
            </a:r>
            <a:r>
              <a:rPr lang="en-US" altLang="zh-CN" dirty="0">
                <a:highlight>
                  <a:srgbClr val="FFFF00"/>
                </a:highlight>
              </a:rPr>
              <a:t>&amp;huffman</a:t>
            </a:r>
            <a:r>
              <a:rPr lang="zh-CN" altLang="en-US" dirty="0">
                <a:highlight>
                  <a:srgbClr val="FFFF00"/>
                </a:highlight>
              </a:rPr>
              <a:t>树代码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Merge Sort</a:t>
            </a:r>
          </a:p>
          <a:p>
            <a:pPr lvl="1"/>
            <a:r>
              <a:rPr lang="en-US" altLang="zh-CN" dirty="0"/>
              <a:t>1945</a:t>
            </a:r>
            <a:r>
              <a:rPr lang="zh-CN" altLang="en-US" dirty="0"/>
              <a:t>年，</a:t>
            </a:r>
            <a:r>
              <a:rPr lang="en-US" altLang="zh-CN" dirty="0"/>
              <a:t>Jon von Neumann</a:t>
            </a:r>
            <a:r>
              <a:rPr lang="zh-CN" altLang="en-US" dirty="0"/>
              <a:t>提出</a:t>
            </a:r>
            <a:endParaRPr lang="en-US" altLang="zh-CN" dirty="0"/>
          </a:p>
          <a:p>
            <a:pPr lvl="1"/>
            <a:r>
              <a:rPr lang="zh-CN" altLang="en-US" dirty="0"/>
              <a:t>所谓“归并”是指将两个或两个以上有序表合并为一个有序表的过程</a:t>
            </a:r>
          </a:p>
          <a:p>
            <a:pPr lvl="1"/>
            <a:r>
              <a:rPr lang="zh-CN" altLang="en-US" dirty="0"/>
              <a:t>彻底的“分治法”，完全的等分（相对于快速排序而言）</a:t>
            </a:r>
            <a:endParaRPr lang="en-US" altLang="zh-CN" dirty="0"/>
          </a:p>
          <a:p>
            <a:pPr lvl="1"/>
            <a:r>
              <a:rPr lang="zh-CN" altLang="en-US" dirty="0"/>
              <a:t>基本思想：将待排序记录集分成等分两份，并对每一份递归进行归并排序，随后将排完序的两个有序记录集进行归并操作</a:t>
            </a:r>
          </a:p>
          <a:p>
            <a:pPr lvl="1"/>
            <a:r>
              <a:rPr lang="zh-CN" altLang="en-US" dirty="0"/>
              <a:t>适用于巨量数据的排序，</a:t>
            </a:r>
            <a:r>
              <a:rPr lang="en-US" altLang="zh-CN" dirty="0"/>
              <a:t>Java</a:t>
            </a:r>
            <a:r>
              <a:rPr lang="zh-CN" altLang="en-US" dirty="0"/>
              <a:t>类库所提供的标准排序方法</a:t>
            </a:r>
            <a:endParaRPr lang="en-US" altLang="zh-CN" dirty="0"/>
          </a:p>
          <a:p>
            <a:pPr lvl="1"/>
            <a:r>
              <a:rPr lang="zh-CN" altLang="en-US" dirty="0"/>
              <a:t>在实际操作中往往不用递归，且使用多路归并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分配排序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最简单情况</a:t>
            </a:r>
            <a:endParaRPr lang="en-US" altLang="zh-CN" dirty="0"/>
          </a:p>
          <a:p>
            <a:pPr lvl="1"/>
            <a:r>
              <a:rPr lang="zh-CN" altLang="en-US" dirty="0"/>
              <a:t>有</a:t>
            </a:r>
            <a:r>
              <a:rPr lang="en-US" altLang="zh-CN" dirty="0"/>
              <a:t>n</a:t>
            </a:r>
            <a:r>
              <a:rPr lang="zh-CN" altLang="en-US" dirty="0"/>
              <a:t>个记录需要排序，记录集的关键字为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n-1</a:t>
            </a:r>
            <a:r>
              <a:rPr lang="zh-CN" altLang="en-US" dirty="0"/>
              <a:t>的整数</a:t>
            </a:r>
          </a:p>
          <a:p>
            <a:pPr lvl="1"/>
            <a:r>
              <a:rPr lang="zh-CN" altLang="en-US" dirty="0"/>
              <a:t>取</a:t>
            </a:r>
            <a:r>
              <a:rPr lang="en-US" altLang="zh-CN" dirty="0"/>
              <a:t>m=n</a:t>
            </a:r>
            <a:r>
              <a:rPr lang="zh-CN" altLang="en-US" dirty="0"/>
              <a:t>，设一个</a:t>
            </a:r>
            <a:r>
              <a:rPr lang="en-US" altLang="zh-CN" dirty="0"/>
              <a:t>m</a:t>
            </a:r>
            <a:r>
              <a:rPr lang="zh-CN" altLang="en-US" dirty="0"/>
              <a:t>（</a:t>
            </a:r>
            <a:r>
              <a:rPr lang="en-US" altLang="zh-CN" dirty="0"/>
              <a:t>n</a:t>
            </a:r>
            <a:r>
              <a:rPr lang="zh-CN" altLang="en-US" dirty="0"/>
              <a:t>）位长的指针数组，将记录指针放入与其值相等的数组下标所指空间中，遍历数组得到排好序记录集</a:t>
            </a:r>
          </a:p>
          <a:p>
            <a:pPr lvl="1"/>
            <a:r>
              <a:rPr lang="zh-CN" altLang="en-US" dirty="0"/>
              <a:t>时间复杂度：</a:t>
            </a:r>
            <a:r>
              <a:rPr lang="en-US" altLang="zh-CN" dirty="0"/>
              <a:t>O(n) </a:t>
            </a:r>
            <a:r>
              <a:rPr lang="en-US" altLang="zh-CN" dirty="0">
                <a:solidFill>
                  <a:srgbClr val="FF0000"/>
                </a:solidFill>
              </a:rPr>
              <a:t>!!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</a:rPr>
              <a:t>分配排序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7448" y="1772816"/>
            <a:ext cx="10363200" cy="4114800"/>
          </a:xfrm>
        </p:spPr>
        <p:txBody>
          <a:bodyPr/>
          <a:lstStyle/>
          <a:p>
            <a:r>
              <a:rPr lang="zh-CN" altLang="en-US" dirty="0"/>
              <a:t>最简单情况的各种扩展</a:t>
            </a:r>
            <a:endParaRPr lang="en-US" altLang="zh-CN" dirty="0"/>
          </a:p>
          <a:p>
            <a:pPr lvl="1"/>
            <a:r>
              <a:rPr lang="en-US" altLang="zh-CN" dirty="0"/>
              <a:t>m&gt;&gt;n</a:t>
            </a:r>
            <a:r>
              <a:rPr lang="zh-CN" altLang="en-US" dirty="0"/>
              <a:t>时</a:t>
            </a:r>
            <a:endParaRPr lang="en-US" altLang="zh-CN" dirty="0"/>
          </a:p>
          <a:p>
            <a:pPr lvl="2"/>
            <a:r>
              <a:rPr lang="zh-CN" altLang="en-US" dirty="0"/>
              <a:t>设有</a:t>
            </a:r>
            <a:r>
              <a:rPr lang="en-US" altLang="zh-CN" dirty="0"/>
              <a:t>m</a:t>
            </a:r>
            <a:r>
              <a:rPr lang="zh-CN" altLang="en-US" dirty="0"/>
              <a:t>个盒子，只要待排序记录集的关键字范围不超出</a:t>
            </a:r>
            <a:r>
              <a:rPr lang="en-US" altLang="zh-CN" dirty="0"/>
              <a:t>m</a:t>
            </a:r>
            <a:r>
              <a:rPr lang="zh-CN" altLang="en-US" dirty="0"/>
              <a:t>，则可参照最简单情况进行排序</a:t>
            </a:r>
          </a:p>
          <a:p>
            <a:pPr lvl="2"/>
            <a:r>
              <a:rPr lang="zh-CN" altLang="en-US" dirty="0"/>
              <a:t>缺点：当</a:t>
            </a:r>
            <a:r>
              <a:rPr lang="en-US" altLang="zh-CN" dirty="0"/>
              <a:t>m=&gt;n</a:t>
            </a:r>
            <a:r>
              <a:rPr lang="en-US" altLang="zh-CN" baseline="30000" dirty="0"/>
              <a:t>2</a:t>
            </a:r>
            <a:r>
              <a:rPr lang="zh-CN" altLang="en-US" dirty="0"/>
              <a:t>时，时间复杂度会变为</a:t>
            </a:r>
            <a:r>
              <a:rPr lang="en-US" altLang="zh-CN" dirty="0"/>
              <a:t>O(n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，算法变得很糟糕</a:t>
            </a:r>
            <a:endParaRPr lang="en-US" altLang="zh-CN" dirty="0"/>
          </a:p>
          <a:p>
            <a:pPr lvl="1"/>
            <a:r>
              <a:rPr lang="en-US" altLang="zh-CN" dirty="0"/>
              <a:t>m&lt;n</a:t>
            </a:r>
            <a:r>
              <a:rPr lang="zh-CN" altLang="en-US" dirty="0"/>
              <a:t>时</a:t>
            </a:r>
            <a:endParaRPr lang="en-US" altLang="zh-CN" dirty="0"/>
          </a:p>
          <a:p>
            <a:pPr lvl="2"/>
            <a:r>
              <a:rPr lang="zh-CN" altLang="en-US" dirty="0"/>
              <a:t>复用盒子：基数排序（</a:t>
            </a:r>
            <a:r>
              <a:rPr lang="en-US" altLang="zh-CN" dirty="0"/>
              <a:t>LSD</a:t>
            </a:r>
            <a:r>
              <a:rPr lang="zh-CN" altLang="en-US" dirty="0"/>
              <a:t>）的数组实现思路</a:t>
            </a:r>
            <a:endParaRPr lang="en-US" altLang="zh-CN" dirty="0"/>
          </a:p>
          <a:p>
            <a:pPr lvl="2"/>
            <a:r>
              <a:rPr lang="zh-CN" altLang="en-US" dirty="0"/>
              <a:t>允许关键字重复，链表式：基数排序（</a:t>
            </a:r>
            <a:r>
              <a:rPr lang="en-US" altLang="zh-CN" dirty="0"/>
              <a:t>LSD</a:t>
            </a:r>
            <a:r>
              <a:rPr lang="zh-CN" altLang="en-US" dirty="0"/>
              <a:t>）的链表实现思路</a:t>
            </a:r>
            <a:endParaRPr lang="en-US" altLang="zh-CN" dirty="0"/>
          </a:p>
          <a:p>
            <a:pPr lvl="2"/>
            <a:r>
              <a:rPr lang="zh-CN" altLang="en-US" dirty="0"/>
              <a:t>允许关键字重复，数组式：桶式排序</a:t>
            </a:r>
            <a:endParaRPr lang="en-US" altLang="zh-CN" dirty="0"/>
          </a:p>
          <a:p>
            <a:pPr lvl="1"/>
            <a:r>
              <a:rPr lang="en-US" altLang="zh-CN" dirty="0"/>
              <a:t>m=n</a:t>
            </a:r>
            <a:r>
              <a:rPr lang="zh-CN" altLang="en-US" dirty="0"/>
              <a:t>时</a:t>
            </a:r>
          </a:p>
          <a:p>
            <a:pPr lvl="2"/>
            <a:r>
              <a:rPr lang="zh-CN" altLang="en-US" dirty="0"/>
              <a:t>计数排序</a:t>
            </a:r>
            <a:endParaRPr lang="en-US" altLang="zh-CN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计数排序（计数）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5440" y="1700808"/>
            <a:ext cx="10363200" cy="4114800"/>
          </a:xfrm>
        </p:spPr>
        <p:txBody>
          <a:bodyPr/>
          <a:lstStyle/>
          <a:p>
            <a:r>
              <a:rPr lang="en-US" altLang="zh-CN" dirty="0"/>
              <a:t>Counting sort</a:t>
            </a:r>
          </a:p>
          <a:p>
            <a:pPr lvl="1"/>
            <a:r>
              <a:rPr lang="en-US" altLang="zh-CN" dirty="0"/>
              <a:t>1954</a:t>
            </a:r>
            <a:r>
              <a:rPr lang="zh-CN" altLang="en-US" dirty="0"/>
              <a:t>年，</a:t>
            </a:r>
            <a:r>
              <a:rPr lang="en-US" altLang="zh-CN" dirty="0"/>
              <a:t>MIT</a:t>
            </a:r>
            <a:r>
              <a:rPr lang="zh-CN" altLang="en-US" dirty="0"/>
              <a:t>的</a:t>
            </a:r>
            <a:r>
              <a:rPr lang="en-US" altLang="zh-CN" dirty="0"/>
              <a:t>Harold H. Seward</a:t>
            </a:r>
            <a:r>
              <a:rPr lang="zh-CN" altLang="en-US" dirty="0"/>
              <a:t>发明，合适对小的正整数关键字集合排序</a:t>
            </a:r>
            <a:endParaRPr lang="en-US" altLang="zh-CN" dirty="0"/>
          </a:p>
          <a:p>
            <a:pPr lvl="1"/>
            <a:r>
              <a:rPr lang="zh-CN" altLang="en-US" dirty="0"/>
              <a:t>前提：知道记录集中不同关键字的个数，并且可以设法知道每个关键字所对应的记录的个数</a:t>
            </a:r>
          </a:p>
          <a:p>
            <a:pPr lvl="1"/>
            <a:r>
              <a:rPr lang="zh-CN" altLang="en-US" dirty="0"/>
              <a:t>基本思想：</a:t>
            </a:r>
            <a:r>
              <a:rPr lang="zh-CN" altLang="en-US" b="1" dirty="0">
                <a:solidFill>
                  <a:srgbClr val="FF0066"/>
                </a:solidFill>
              </a:rPr>
              <a:t>对于待排序序列中任一个元素</a:t>
            </a:r>
            <a:r>
              <a:rPr lang="en-US" altLang="zh-CN" b="1" dirty="0">
                <a:solidFill>
                  <a:srgbClr val="FF0066"/>
                </a:solidFill>
              </a:rPr>
              <a:t>x</a:t>
            </a:r>
            <a:r>
              <a:rPr lang="zh-CN" altLang="en-US" b="1" dirty="0">
                <a:solidFill>
                  <a:srgbClr val="FF0066"/>
                </a:solidFill>
              </a:rPr>
              <a:t>，确定序列中关键字小于</a:t>
            </a:r>
            <a:r>
              <a:rPr lang="en-US" altLang="zh-CN" b="1" dirty="0">
                <a:solidFill>
                  <a:srgbClr val="FF0066"/>
                </a:solidFill>
              </a:rPr>
              <a:t>x</a:t>
            </a:r>
            <a:r>
              <a:rPr lang="zh-CN" altLang="en-US" b="1" dirty="0">
                <a:solidFill>
                  <a:srgbClr val="FF0066"/>
                </a:solidFill>
              </a:rPr>
              <a:t>的元素的个数，然后直接将</a:t>
            </a:r>
            <a:r>
              <a:rPr lang="en-US" altLang="zh-CN" b="1" dirty="0">
                <a:solidFill>
                  <a:srgbClr val="FF0066"/>
                </a:solidFill>
              </a:rPr>
              <a:t>x</a:t>
            </a:r>
            <a:r>
              <a:rPr lang="zh-CN" altLang="en-US" b="1" dirty="0">
                <a:solidFill>
                  <a:srgbClr val="FF0066"/>
                </a:solidFill>
              </a:rPr>
              <a:t>放入最终有序序列的合适位置</a:t>
            </a:r>
            <a:endParaRPr lang="en-US" altLang="zh-CN" b="1" dirty="0">
              <a:solidFill>
                <a:srgbClr val="FF0066"/>
              </a:solidFill>
            </a:endParaRPr>
          </a:p>
          <a:p>
            <a:pPr lvl="1"/>
            <a:r>
              <a:rPr lang="zh-CN" altLang="en-US" dirty="0"/>
              <a:t>基本算法</a:t>
            </a:r>
            <a:endParaRPr lang="en-US" altLang="zh-CN" dirty="0"/>
          </a:p>
          <a:p>
            <a:pPr lvl="2"/>
            <a:r>
              <a:rPr lang="zh-CN" altLang="en-US" dirty="0"/>
              <a:t>用辅助数组</a:t>
            </a:r>
            <a:r>
              <a:rPr lang="en-US" altLang="zh-CN" dirty="0"/>
              <a:t>b</a:t>
            </a:r>
            <a:r>
              <a:rPr lang="zh-CN" altLang="en-US" dirty="0"/>
              <a:t>存放排序后的记录集，用数组</a:t>
            </a:r>
            <a:r>
              <a:rPr lang="en-US" altLang="zh-CN" dirty="0"/>
              <a:t>count1</a:t>
            </a:r>
            <a:r>
              <a:rPr lang="zh-CN" altLang="en-US" dirty="0"/>
              <a:t>记录记录集中每个关键字的个数，用数组</a:t>
            </a:r>
            <a:r>
              <a:rPr lang="en-US" altLang="zh-CN" dirty="0"/>
              <a:t>count2</a:t>
            </a:r>
            <a:r>
              <a:rPr lang="zh-CN" altLang="en-US" dirty="0"/>
              <a:t>记录每个关键字在数组</a:t>
            </a:r>
            <a:r>
              <a:rPr lang="en-US" altLang="zh-CN" dirty="0"/>
              <a:t>b</a:t>
            </a:r>
            <a:r>
              <a:rPr lang="zh-CN" altLang="en-US" dirty="0"/>
              <a:t>中的下标起始位置</a:t>
            </a:r>
          </a:p>
          <a:p>
            <a:pPr lvl="2"/>
            <a:r>
              <a:rPr lang="zh-CN" altLang="en-US" dirty="0"/>
              <a:t>每个记录根据</a:t>
            </a:r>
            <a:r>
              <a:rPr lang="en-US" altLang="zh-CN" dirty="0"/>
              <a:t>count2</a:t>
            </a:r>
            <a:r>
              <a:rPr lang="zh-CN" altLang="en-US" dirty="0"/>
              <a:t>加入数组</a:t>
            </a:r>
            <a:r>
              <a:rPr lang="en-US" altLang="zh-CN" dirty="0"/>
              <a:t>b</a:t>
            </a:r>
            <a:r>
              <a:rPr lang="zh-CN" altLang="en-US" dirty="0"/>
              <a:t>的相应位置，同时把</a:t>
            </a:r>
            <a:r>
              <a:rPr lang="en-US" altLang="zh-CN" dirty="0"/>
              <a:t>count1</a:t>
            </a:r>
            <a:r>
              <a:rPr lang="zh-CN" altLang="en-US" dirty="0"/>
              <a:t>的相应项减</a:t>
            </a:r>
            <a:r>
              <a:rPr lang="en-US" altLang="zh-CN" dirty="0"/>
              <a:t>1</a:t>
            </a:r>
            <a:r>
              <a:rPr lang="zh-CN" altLang="en-US" dirty="0"/>
              <a:t>，把</a:t>
            </a:r>
            <a:r>
              <a:rPr lang="en-US" altLang="zh-CN" dirty="0"/>
              <a:t>count2</a:t>
            </a:r>
            <a:r>
              <a:rPr lang="zh-CN" altLang="en-US" dirty="0"/>
              <a:t>的相应项加</a:t>
            </a:r>
            <a:r>
              <a:rPr lang="en-US" altLang="zh-CN" dirty="0"/>
              <a:t>1</a:t>
            </a:r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计数排序？？？</a:t>
            </a:r>
          </a:p>
        </p:txBody>
      </p:sp>
      <p:pic>
        <p:nvPicPr>
          <p:cNvPr id="4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9924" y="1628800"/>
            <a:ext cx="8568952" cy="476052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起始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计数后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计数排序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9187" y="2423174"/>
            <a:ext cx="2917310" cy="14645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6340" y="4653137"/>
            <a:ext cx="1913378" cy="744090"/>
          </a:xfrm>
          <a:prstGeom prst="rect">
            <a:avLst/>
          </a:prstGeom>
        </p:spPr>
      </p:pic>
      <p:pic>
        <p:nvPicPr>
          <p:cNvPr id="9" name="Picture 2" descr="https://pic.pimg.tw/hellpuppetanna/1529822345-2800030407_n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8084" y="1548151"/>
            <a:ext cx="7512514" cy="446994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桶式排序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Bucket sort</a:t>
            </a:r>
            <a:r>
              <a:rPr lang="zh-CN" altLang="en-US" dirty="0"/>
              <a:t>，或</a:t>
            </a:r>
            <a:r>
              <a:rPr lang="en-US" altLang="zh-CN" dirty="0"/>
              <a:t>bin sort</a:t>
            </a:r>
          </a:p>
          <a:p>
            <a:pPr lvl="1"/>
            <a:r>
              <a:rPr lang="zh-CN" altLang="en-US" dirty="0"/>
              <a:t>基本思想：</a:t>
            </a:r>
            <a:r>
              <a:rPr lang="zh-CN" altLang="en-US" b="1" dirty="0">
                <a:solidFill>
                  <a:srgbClr val="FF0066"/>
                </a:solidFill>
              </a:rPr>
              <a:t>将</a:t>
            </a:r>
            <a:r>
              <a:rPr lang="en-US" altLang="zh-CN" b="1" dirty="0">
                <a:solidFill>
                  <a:srgbClr val="FF0066"/>
                </a:solidFill>
              </a:rPr>
              <a:t>m</a:t>
            </a:r>
            <a:r>
              <a:rPr lang="zh-CN" altLang="en-US" b="1" dirty="0">
                <a:solidFill>
                  <a:srgbClr val="FF0066"/>
                </a:solidFill>
              </a:rPr>
              <a:t>个单元分配给</a:t>
            </a:r>
            <a:r>
              <a:rPr lang="en-US" altLang="zh-CN" b="1" dirty="0">
                <a:solidFill>
                  <a:srgbClr val="FF0066"/>
                </a:solidFill>
              </a:rPr>
              <a:t>b</a:t>
            </a:r>
            <a:r>
              <a:rPr lang="zh-CN" altLang="en-US" b="1" dirty="0">
                <a:solidFill>
                  <a:srgbClr val="FF0066"/>
                </a:solidFill>
              </a:rPr>
              <a:t>个有序的桶，将</a:t>
            </a:r>
            <a:r>
              <a:rPr lang="en-US" altLang="zh-CN" b="1" dirty="0">
                <a:solidFill>
                  <a:srgbClr val="FF0066"/>
                </a:solidFill>
              </a:rPr>
              <a:t>n</a:t>
            </a:r>
            <a:r>
              <a:rPr lang="zh-CN" altLang="en-US" b="1" dirty="0">
                <a:solidFill>
                  <a:srgbClr val="FF0066"/>
                </a:solidFill>
              </a:rPr>
              <a:t>个记录映射入对应桶中；对于每个桶中的记录，采用合适方法排序，最后按桶序收集各个桶中记录，此时所有记录已排好序</a:t>
            </a:r>
          </a:p>
          <a:p>
            <a:pPr lvl="1"/>
            <a:r>
              <a:rPr lang="zh-CN" altLang="en-US" dirty="0"/>
              <a:t>可以使用链表式实现，也可以使用数组实现</a:t>
            </a:r>
          </a:p>
          <a:p>
            <a:pPr lvl="1"/>
            <a:r>
              <a:rPr lang="zh-CN" altLang="en-US" dirty="0"/>
              <a:t>计数排序可以认为是</a:t>
            </a:r>
            <a:r>
              <a:rPr lang="en-US" altLang="zh-CN" dirty="0"/>
              <a:t>m=n</a:t>
            </a:r>
            <a:r>
              <a:rPr lang="zh-CN" altLang="en-US" dirty="0"/>
              <a:t>时的桶式排序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395" y="4684701"/>
            <a:ext cx="3760906" cy="15841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4648697"/>
            <a:ext cx="3931857" cy="165618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桶式排序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性能分析</a:t>
            </a:r>
            <a:endParaRPr lang="en-US" altLang="zh-CN" dirty="0"/>
          </a:p>
          <a:p>
            <a:pPr lvl="1"/>
            <a:r>
              <a:rPr lang="zh-CN" altLang="en-US" dirty="0"/>
              <a:t>比较和移动：</a:t>
            </a:r>
            <a:r>
              <a:rPr lang="en-US" altLang="zh-CN" dirty="0"/>
              <a:t>O(n)</a:t>
            </a:r>
          </a:p>
          <a:p>
            <a:pPr lvl="1"/>
            <a:r>
              <a:rPr lang="zh-CN" altLang="en-US" dirty="0"/>
              <a:t>稳定性：稳定</a:t>
            </a:r>
          </a:p>
          <a:p>
            <a:pPr lvl="1"/>
            <a:r>
              <a:rPr lang="zh-CN" altLang="en-US" dirty="0"/>
              <a:t>较合适于记录较少的情况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多关键码排序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3200" dirty="0"/>
              <a:t>字典序（</a:t>
            </a:r>
            <a:r>
              <a:rPr lang="en-US" altLang="zh-CN" sz="3200" dirty="0"/>
              <a:t>Lexicographic Order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pPr lvl="1" eaLnBrk="1" hangingPunct="1"/>
            <a:r>
              <a:rPr lang="zh-CN" altLang="en-US" sz="2800" dirty="0"/>
              <a:t>对于记录集</a:t>
            </a:r>
            <a:r>
              <a:rPr lang="en-US" altLang="zh-CN" sz="2800" dirty="0"/>
              <a:t>R={R</a:t>
            </a:r>
            <a:r>
              <a:rPr lang="en-US" altLang="zh-CN" sz="2800" baseline="-25000" dirty="0"/>
              <a:t>i</a:t>
            </a:r>
            <a:r>
              <a:rPr lang="en-US" altLang="zh-CN" sz="2800" dirty="0"/>
              <a:t>|1</a:t>
            </a:r>
            <a:r>
              <a:rPr lang="en-US" altLang="zh-CN" sz="2800" dirty="0">
                <a:cs typeface="Arial" panose="020B0604020202020204" pitchFamily="34" charset="0"/>
              </a:rPr>
              <a:t>≤i≤n</a:t>
            </a:r>
            <a:r>
              <a:rPr lang="en-US" altLang="zh-CN" sz="2800" dirty="0"/>
              <a:t>}</a:t>
            </a:r>
            <a:r>
              <a:rPr lang="zh-CN" altLang="en-US" sz="2800" dirty="0"/>
              <a:t>，其中每个记录</a:t>
            </a:r>
            <a:r>
              <a:rPr lang="en-US" altLang="zh-CN" sz="2800" dirty="0" err="1"/>
              <a:t>R</a:t>
            </a:r>
            <a:r>
              <a:rPr lang="en-US" altLang="zh-CN" sz="2800" baseline="-25000" dirty="0" err="1"/>
              <a:t>i</a:t>
            </a:r>
            <a:r>
              <a:rPr lang="zh-CN" altLang="en-US" sz="2800" dirty="0"/>
              <a:t>中含有</a:t>
            </a:r>
            <a:r>
              <a:rPr lang="en-US" altLang="zh-CN" sz="2800" dirty="0"/>
              <a:t>d</a:t>
            </a:r>
            <a:r>
              <a:rPr lang="zh-CN" altLang="en-US" sz="2800" dirty="0"/>
              <a:t>个关键码</a:t>
            </a:r>
            <a:r>
              <a:rPr lang="en-US" altLang="zh-CN" sz="2800" dirty="0">
                <a:cs typeface="Arial" panose="020B0604020202020204" pitchFamily="34" charset="0"/>
              </a:rPr>
              <a:t>(K</a:t>
            </a:r>
            <a:r>
              <a:rPr lang="en-US" altLang="zh-CN" sz="2800" baseline="-25000" dirty="0">
                <a:cs typeface="Arial" panose="020B0604020202020204" pitchFamily="34" charset="0"/>
              </a:rPr>
              <a:t>i</a:t>
            </a:r>
            <a:r>
              <a:rPr lang="en-US" altLang="zh-CN" sz="2800" baseline="30000" dirty="0">
                <a:cs typeface="Arial" panose="020B0604020202020204" pitchFamily="34" charset="0"/>
              </a:rPr>
              <a:t>1</a:t>
            </a:r>
            <a:r>
              <a:rPr lang="en-US" altLang="zh-CN" sz="2800" dirty="0">
                <a:cs typeface="Arial" panose="020B0604020202020204" pitchFamily="34" charset="0"/>
              </a:rPr>
              <a:t>,K</a:t>
            </a:r>
            <a:r>
              <a:rPr lang="en-US" altLang="zh-CN" sz="2800" baseline="-25000" dirty="0">
                <a:cs typeface="Arial" panose="020B0604020202020204" pitchFamily="34" charset="0"/>
              </a:rPr>
              <a:t>i</a:t>
            </a:r>
            <a:r>
              <a:rPr lang="en-US" altLang="zh-CN" sz="2800" baseline="30000" dirty="0">
                <a:cs typeface="Arial" panose="020B0604020202020204" pitchFamily="34" charset="0"/>
              </a:rPr>
              <a:t>2</a:t>
            </a:r>
            <a:r>
              <a:rPr lang="en-US" altLang="zh-CN" sz="2800" dirty="0">
                <a:cs typeface="Arial" panose="020B0604020202020204" pitchFamily="34" charset="0"/>
              </a:rPr>
              <a:t>,..., K</a:t>
            </a:r>
            <a:r>
              <a:rPr lang="en-US" altLang="zh-CN" sz="2800" baseline="-25000" dirty="0">
                <a:cs typeface="Arial" panose="020B0604020202020204" pitchFamily="34" charset="0"/>
              </a:rPr>
              <a:t>i</a:t>
            </a:r>
            <a:r>
              <a:rPr lang="en-US" altLang="zh-CN" sz="2800" baseline="30000" dirty="0">
                <a:cs typeface="Arial" panose="020B0604020202020204" pitchFamily="34" charset="0"/>
              </a:rPr>
              <a:t>d</a:t>
            </a:r>
            <a:r>
              <a:rPr lang="en-US" altLang="zh-CN" sz="2800" dirty="0">
                <a:cs typeface="Arial" panose="020B0604020202020204" pitchFamily="34" charset="0"/>
              </a:rPr>
              <a:t>) </a:t>
            </a:r>
          </a:p>
          <a:p>
            <a:pPr lvl="1" eaLnBrk="1" hangingPunct="1"/>
            <a:r>
              <a:rPr lang="zh-CN" altLang="en-US" sz="2800" dirty="0">
                <a:cs typeface="Arial" panose="020B0604020202020204" pitchFamily="34" charset="0"/>
              </a:rPr>
              <a:t>对于任何两个记录</a:t>
            </a:r>
            <a:r>
              <a:rPr lang="en-US" altLang="zh-CN" sz="2800" dirty="0" err="1">
                <a:cs typeface="Arial" panose="020B0604020202020204" pitchFamily="34" charset="0"/>
              </a:rPr>
              <a:t>R</a:t>
            </a:r>
            <a:r>
              <a:rPr lang="en-US" altLang="zh-CN" sz="2800" baseline="-25000" dirty="0" err="1">
                <a:cs typeface="Arial" panose="020B0604020202020204" pitchFamily="34" charset="0"/>
              </a:rPr>
              <a:t>i</a:t>
            </a:r>
            <a:r>
              <a:rPr lang="zh-CN" altLang="en-US" sz="2800" dirty="0">
                <a:cs typeface="Arial" panose="020B0604020202020204" pitchFamily="34" charset="0"/>
              </a:rPr>
              <a:t>和</a:t>
            </a:r>
            <a:r>
              <a:rPr lang="en-US" altLang="zh-CN" sz="2800" dirty="0" err="1">
                <a:cs typeface="Arial" panose="020B0604020202020204" pitchFamily="34" charset="0"/>
              </a:rPr>
              <a:t>R</a:t>
            </a:r>
            <a:r>
              <a:rPr lang="en-US" altLang="zh-CN" sz="2800" baseline="-25000" dirty="0" err="1">
                <a:cs typeface="Arial" panose="020B0604020202020204" pitchFamily="34" charset="0"/>
              </a:rPr>
              <a:t>j</a:t>
            </a:r>
            <a:r>
              <a:rPr lang="zh-CN" altLang="en-US" sz="2800" baseline="-25000" dirty="0">
                <a:cs typeface="Arial" panose="020B0604020202020204" pitchFamily="34" charset="0"/>
              </a:rPr>
              <a:t>，</a:t>
            </a:r>
            <a:r>
              <a:rPr lang="en-US" altLang="zh-CN" sz="2800" dirty="0" err="1">
                <a:cs typeface="Arial" panose="020B0604020202020204" pitchFamily="34" charset="0"/>
              </a:rPr>
              <a:t>R</a:t>
            </a:r>
            <a:r>
              <a:rPr lang="en-US" altLang="zh-CN" sz="2800" baseline="-25000" dirty="0" err="1">
                <a:cs typeface="Arial" panose="020B0604020202020204" pitchFamily="34" charset="0"/>
              </a:rPr>
              <a:t>i</a:t>
            </a:r>
            <a:r>
              <a:rPr lang="en-US" altLang="zh-CN" sz="2800" dirty="0">
                <a:cs typeface="Arial" panose="020B0604020202020204" pitchFamily="34" charset="0"/>
              </a:rPr>
              <a:t>&lt;</a:t>
            </a:r>
            <a:r>
              <a:rPr lang="en-US" altLang="zh-CN" sz="2800" dirty="0" err="1">
                <a:cs typeface="Arial" panose="020B0604020202020204" pitchFamily="34" charset="0"/>
              </a:rPr>
              <a:t>R</a:t>
            </a:r>
            <a:r>
              <a:rPr lang="en-US" altLang="zh-CN" sz="2800" baseline="-25000" dirty="0" err="1">
                <a:cs typeface="Arial" panose="020B0604020202020204" pitchFamily="34" charset="0"/>
              </a:rPr>
              <a:t>j</a:t>
            </a:r>
            <a:r>
              <a:rPr lang="zh-CN" altLang="en-US" sz="2800" dirty="0">
                <a:cs typeface="Arial" panose="020B0604020202020204" pitchFamily="34" charset="0"/>
              </a:rPr>
              <a:t>当且仅当</a:t>
            </a:r>
          </a:p>
          <a:p>
            <a:pPr lvl="2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400" dirty="0">
                <a:cs typeface="Arial" panose="020B0604020202020204" pitchFamily="34" charset="0"/>
              </a:rPr>
              <a:t>K</a:t>
            </a:r>
            <a:r>
              <a:rPr lang="en-US" altLang="zh-CN" sz="2400" baseline="-25000" dirty="0">
                <a:cs typeface="Arial" panose="020B0604020202020204" pitchFamily="34" charset="0"/>
              </a:rPr>
              <a:t>i</a:t>
            </a:r>
            <a:r>
              <a:rPr lang="en-US" altLang="zh-CN" sz="2400" baseline="30000" dirty="0">
                <a:cs typeface="Arial" panose="020B0604020202020204" pitchFamily="34" charset="0"/>
              </a:rPr>
              <a:t>1</a:t>
            </a:r>
            <a:r>
              <a:rPr lang="en-US" altLang="zh-CN" sz="2400" dirty="0">
                <a:cs typeface="Arial" panose="020B0604020202020204" pitchFamily="34" charset="0"/>
              </a:rPr>
              <a:t>&lt;K</a:t>
            </a:r>
            <a:r>
              <a:rPr lang="en-US" altLang="zh-CN" sz="2400" baseline="-25000" dirty="0">
                <a:cs typeface="Arial" panose="020B0604020202020204" pitchFamily="34" charset="0"/>
              </a:rPr>
              <a:t>j</a:t>
            </a:r>
            <a:r>
              <a:rPr lang="en-US" altLang="zh-CN" sz="2400" baseline="30000" dirty="0">
                <a:cs typeface="Arial" panose="020B0604020202020204" pitchFamily="34" charset="0"/>
              </a:rPr>
              <a:t>1</a:t>
            </a:r>
            <a:r>
              <a:rPr lang="en-US" altLang="zh-CN" sz="2400" dirty="0">
                <a:cs typeface="Arial" panose="020B0604020202020204" pitchFamily="34" charset="0"/>
              </a:rPr>
              <a:t>	</a:t>
            </a:r>
            <a:r>
              <a:rPr lang="zh-CN" altLang="en-US" sz="2400" dirty="0">
                <a:cs typeface="Arial" panose="020B0604020202020204" pitchFamily="34" charset="0"/>
              </a:rPr>
              <a:t>或者</a:t>
            </a:r>
          </a:p>
          <a:p>
            <a:pPr lvl="2" eaLnBrk="1" hangingPunct="1">
              <a:buFont typeface="Wingdings" panose="05000000000000000000" pitchFamily="2" charset="2"/>
              <a:buAutoNum type="arabicPeriod"/>
            </a:pPr>
            <a:r>
              <a:rPr lang="en-US" altLang="zh-CN" sz="2400" dirty="0">
                <a:cs typeface="Arial" panose="020B0604020202020204" pitchFamily="34" charset="0"/>
              </a:rPr>
              <a:t>K</a:t>
            </a:r>
            <a:r>
              <a:rPr lang="en-US" altLang="zh-CN" sz="2400" baseline="-25000" dirty="0">
                <a:cs typeface="Arial" panose="020B0604020202020204" pitchFamily="34" charset="0"/>
              </a:rPr>
              <a:t>i</a:t>
            </a:r>
            <a:r>
              <a:rPr lang="en-US" altLang="zh-CN" sz="2400" baseline="30000" dirty="0">
                <a:cs typeface="Arial" panose="020B0604020202020204" pitchFamily="34" charset="0"/>
              </a:rPr>
              <a:t>1</a:t>
            </a:r>
            <a:r>
              <a:rPr lang="en-US" altLang="zh-CN" sz="2400" dirty="0">
                <a:cs typeface="Arial" panose="020B0604020202020204" pitchFamily="34" charset="0"/>
              </a:rPr>
              <a:t>=k</a:t>
            </a:r>
            <a:r>
              <a:rPr lang="en-US" altLang="zh-CN" sz="2400" baseline="-25000" dirty="0">
                <a:cs typeface="Arial" panose="020B0604020202020204" pitchFamily="34" charset="0"/>
              </a:rPr>
              <a:t>j</a:t>
            </a:r>
            <a:r>
              <a:rPr lang="en-US" altLang="zh-CN" sz="2400" baseline="30000" dirty="0">
                <a:cs typeface="Arial" panose="020B0604020202020204" pitchFamily="34" charset="0"/>
              </a:rPr>
              <a:t>1</a:t>
            </a:r>
            <a:r>
              <a:rPr lang="en-US" altLang="zh-CN" sz="2400" dirty="0">
                <a:cs typeface="Arial" panose="020B0604020202020204" pitchFamily="34" charset="0"/>
              </a:rPr>
              <a:t> </a:t>
            </a:r>
            <a:r>
              <a:rPr lang="zh-CN" altLang="en-US" sz="2400" dirty="0">
                <a:cs typeface="Arial" panose="020B0604020202020204" pitchFamily="34" charset="0"/>
              </a:rPr>
              <a:t>且 </a:t>
            </a:r>
            <a:r>
              <a:rPr lang="en-US" altLang="zh-CN" sz="2400" dirty="0">
                <a:cs typeface="Arial" panose="020B0604020202020204" pitchFamily="34" charset="0"/>
              </a:rPr>
              <a:t>(K</a:t>
            </a:r>
            <a:r>
              <a:rPr lang="en-US" altLang="zh-CN" sz="2400" baseline="-25000" dirty="0">
                <a:cs typeface="Arial" panose="020B0604020202020204" pitchFamily="34" charset="0"/>
              </a:rPr>
              <a:t>i</a:t>
            </a:r>
            <a:r>
              <a:rPr lang="en-US" altLang="zh-CN" sz="2400" baseline="30000" dirty="0">
                <a:cs typeface="Arial" panose="020B0604020202020204" pitchFamily="34" charset="0"/>
              </a:rPr>
              <a:t>2</a:t>
            </a:r>
            <a:r>
              <a:rPr lang="en-US" altLang="zh-CN" sz="2400" dirty="0">
                <a:cs typeface="Arial" panose="020B0604020202020204" pitchFamily="34" charset="0"/>
              </a:rPr>
              <a:t>,K</a:t>
            </a:r>
            <a:r>
              <a:rPr lang="en-US" altLang="zh-CN" sz="2400" baseline="-25000" dirty="0">
                <a:cs typeface="Arial" panose="020B0604020202020204" pitchFamily="34" charset="0"/>
              </a:rPr>
              <a:t>i</a:t>
            </a:r>
            <a:r>
              <a:rPr lang="en-US" altLang="zh-CN" sz="2400" baseline="30000" dirty="0">
                <a:cs typeface="Arial" panose="020B0604020202020204" pitchFamily="34" charset="0"/>
              </a:rPr>
              <a:t>3</a:t>
            </a:r>
            <a:r>
              <a:rPr lang="en-US" altLang="zh-CN" sz="2400" dirty="0">
                <a:cs typeface="Arial" panose="020B0604020202020204" pitchFamily="34" charset="0"/>
              </a:rPr>
              <a:t>,..., K</a:t>
            </a:r>
            <a:r>
              <a:rPr lang="en-US" altLang="zh-CN" sz="2400" baseline="-25000" dirty="0">
                <a:cs typeface="Arial" panose="020B0604020202020204" pitchFamily="34" charset="0"/>
              </a:rPr>
              <a:t>i</a:t>
            </a:r>
            <a:r>
              <a:rPr lang="en-US" altLang="zh-CN" sz="2400" baseline="30000" dirty="0">
                <a:cs typeface="Arial" panose="020B0604020202020204" pitchFamily="34" charset="0"/>
              </a:rPr>
              <a:t>d</a:t>
            </a:r>
            <a:r>
              <a:rPr lang="en-US" altLang="zh-CN" sz="2400" dirty="0">
                <a:cs typeface="Arial" panose="020B0604020202020204" pitchFamily="34" charset="0"/>
              </a:rPr>
              <a:t>)&lt;(K</a:t>
            </a:r>
            <a:r>
              <a:rPr lang="en-US" altLang="zh-CN" sz="2400" baseline="-25000" dirty="0">
                <a:cs typeface="Arial" panose="020B0604020202020204" pitchFamily="34" charset="0"/>
              </a:rPr>
              <a:t>j</a:t>
            </a:r>
            <a:r>
              <a:rPr lang="en-US" altLang="zh-CN" sz="2400" baseline="30000" dirty="0">
                <a:cs typeface="Arial" panose="020B0604020202020204" pitchFamily="34" charset="0"/>
              </a:rPr>
              <a:t>2</a:t>
            </a:r>
            <a:r>
              <a:rPr lang="en-US" altLang="zh-CN" sz="2400" dirty="0">
                <a:cs typeface="Arial" panose="020B0604020202020204" pitchFamily="34" charset="0"/>
              </a:rPr>
              <a:t>,K</a:t>
            </a:r>
            <a:r>
              <a:rPr lang="en-US" altLang="zh-CN" sz="2400" baseline="-25000" dirty="0">
                <a:cs typeface="Arial" panose="020B0604020202020204" pitchFamily="34" charset="0"/>
              </a:rPr>
              <a:t>j</a:t>
            </a:r>
            <a:r>
              <a:rPr lang="en-US" altLang="zh-CN" sz="2400" baseline="30000" dirty="0">
                <a:cs typeface="Arial" panose="020B0604020202020204" pitchFamily="34" charset="0"/>
              </a:rPr>
              <a:t>3</a:t>
            </a:r>
            <a:r>
              <a:rPr lang="en-US" altLang="zh-CN" sz="2400" dirty="0">
                <a:cs typeface="Arial" panose="020B0604020202020204" pitchFamily="34" charset="0"/>
              </a:rPr>
              <a:t>,..., </a:t>
            </a:r>
            <a:r>
              <a:rPr lang="en-US" altLang="zh-CN" sz="2400" dirty="0" err="1">
                <a:cs typeface="Arial" panose="020B0604020202020204" pitchFamily="34" charset="0"/>
              </a:rPr>
              <a:t>K</a:t>
            </a:r>
            <a:r>
              <a:rPr lang="en-US" altLang="zh-CN" sz="2400" baseline="-25000" dirty="0" err="1">
                <a:cs typeface="Arial" panose="020B0604020202020204" pitchFamily="34" charset="0"/>
              </a:rPr>
              <a:t>j</a:t>
            </a:r>
            <a:r>
              <a:rPr lang="en-US" altLang="zh-CN" sz="2400" baseline="30000" dirty="0" err="1">
                <a:cs typeface="Arial" panose="020B0604020202020204" pitchFamily="34" charset="0"/>
              </a:rPr>
              <a:t>d</a:t>
            </a:r>
            <a:r>
              <a:rPr lang="en-US" altLang="zh-CN" sz="2400" dirty="0">
                <a:cs typeface="Arial" panose="020B0604020202020204" pitchFamily="34" charset="0"/>
              </a:rPr>
              <a:t>)</a:t>
            </a:r>
          </a:p>
          <a:p>
            <a:pPr lvl="1" eaLnBrk="1" hangingPunct="1"/>
            <a:r>
              <a:rPr lang="zh-CN" altLang="en-US" sz="2800" dirty="0">
                <a:cs typeface="Arial" panose="020B0604020202020204" pitchFamily="34" charset="0"/>
              </a:rPr>
              <a:t>对于任何两个记录</a:t>
            </a:r>
            <a:r>
              <a:rPr lang="en-US" altLang="zh-CN" sz="2800" dirty="0" err="1">
                <a:cs typeface="Arial" panose="020B0604020202020204" pitchFamily="34" charset="0"/>
              </a:rPr>
              <a:t>R</a:t>
            </a:r>
            <a:r>
              <a:rPr lang="en-US" altLang="zh-CN" sz="2800" baseline="-25000" dirty="0" err="1">
                <a:cs typeface="Arial" panose="020B0604020202020204" pitchFamily="34" charset="0"/>
              </a:rPr>
              <a:t>i</a:t>
            </a:r>
            <a:r>
              <a:rPr lang="zh-CN" altLang="en-US" sz="2800" dirty="0">
                <a:cs typeface="Arial" panose="020B0604020202020204" pitchFamily="34" charset="0"/>
              </a:rPr>
              <a:t>和</a:t>
            </a:r>
            <a:r>
              <a:rPr lang="en-US" altLang="zh-CN" sz="2800" dirty="0" err="1">
                <a:cs typeface="Arial" panose="020B0604020202020204" pitchFamily="34" charset="0"/>
              </a:rPr>
              <a:t>R</a:t>
            </a:r>
            <a:r>
              <a:rPr lang="en-US" altLang="zh-CN" sz="2800" baseline="-25000" dirty="0" err="1">
                <a:cs typeface="Arial" panose="020B0604020202020204" pitchFamily="34" charset="0"/>
              </a:rPr>
              <a:t>j</a:t>
            </a:r>
            <a:r>
              <a:rPr lang="zh-CN" altLang="en-US" sz="2800" baseline="-25000" dirty="0">
                <a:cs typeface="Arial" panose="020B0604020202020204" pitchFamily="34" charset="0"/>
              </a:rPr>
              <a:t>，</a:t>
            </a:r>
            <a:r>
              <a:rPr lang="en-US" altLang="zh-CN" sz="2800" dirty="0" err="1">
                <a:cs typeface="Arial" panose="020B0604020202020204" pitchFamily="34" charset="0"/>
              </a:rPr>
              <a:t>R</a:t>
            </a:r>
            <a:r>
              <a:rPr lang="en-US" altLang="zh-CN" sz="2800" baseline="-25000" dirty="0" err="1">
                <a:cs typeface="Arial" panose="020B0604020202020204" pitchFamily="34" charset="0"/>
              </a:rPr>
              <a:t>i</a:t>
            </a:r>
            <a:r>
              <a:rPr lang="en-US" altLang="zh-CN" sz="2800" dirty="0">
                <a:cs typeface="Arial" panose="020B0604020202020204" pitchFamily="34" charset="0"/>
              </a:rPr>
              <a:t>=</a:t>
            </a:r>
            <a:r>
              <a:rPr lang="en-US" altLang="zh-CN" sz="2800" dirty="0" err="1">
                <a:cs typeface="Arial" panose="020B0604020202020204" pitchFamily="34" charset="0"/>
              </a:rPr>
              <a:t>R</a:t>
            </a:r>
            <a:r>
              <a:rPr lang="en-US" altLang="zh-CN" sz="2800" baseline="-25000" dirty="0" err="1">
                <a:cs typeface="Arial" panose="020B0604020202020204" pitchFamily="34" charset="0"/>
              </a:rPr>
              <a:t>j</a:t>
            </a:r>
            <a:r>
              <a:rPr lang="zh-CN" altLang="en-US" sz="2800" dirty="0">
                <a:cs typeface="Arial" panose="020B0604020202020204" pitchFamily="34" charset="0"/>
              </a:rPr>
              <a:t>当且仅当</a:t>
            </a:r>
          </a:p>
          <a:p>
            <a:pPr lvl="2" eaLnBrk="1" hangingPunct="1"/>
            <a:r>
              <a:rPr lang="en-US" altLang="zh-CN" sz="2400" dirty="0">
                <a:cs typeface="Arial" panose="020B0604020202020204" pitchFamily="34" charset="0"/>
              </a:rPr>
              <a:t>K</a:t>
            </a:r>
            <a:r>
              <a:rPr lang="en-US" altLang="zh-CN" sz="2400" baseline="-25000" dirty="0">
                <a:cs typeface="Arial" panose="020B0604020202020204" pitchFamily="34" charset="0"/>
              </a:rPr>
              <a:t>i</a:t>
            </a:r>
            <a:r>
              <a:rPr lang="en-US" altLang="zh-CN" sz="2400" baseline="30000" dirty="0">
                <a:cs typeface="Arial" panose="020B0604020202020204" pitchFamily="34" charset="0"/>
              </a:rPr>
              <a:t>m</a:t>
            </a:r>
            <a:r>
              <a:rPr lang="en-US" altLang="zh-CN" sz="2400" dirty="0">
                <a:cs typeface="Arial" panose="020B0604020202020204" pitchFamily="34" charset="0"/>
              </a:rPr>
              <a:t>=</a:t>
            </a:r>
            <a:r>
              <a:rPr lang="en-US" altLang="zh-CN" sz="2400" dirty="0" err="1">
                <a:cs typeface="Arial" panose="020B0604020202020204" pitchFamily="34" charset="0"/>
              </a:rPr>
              <a:t>K</a:t>
            </a:r>
            <a:r>
              <a:rPr lang="en-US" altLang="zh-CN" sz="2400" baseline="-25000" dirty="0" err="1">
                <a:cs typeface="Arial" panose="020B0604020202020204" pitchFamily="34" charset="0"/>
              </a:rPr>
              <a:t>j</a:t>
            </a:r>
            <a:r>
              <a:rPr lang="en-US" altLang="zh-CN" sz="2400" baseline="30000" dirty="0" err="1">
                <a:cs typeface="Arial" panose="020B0604020202020204" pitchFamily="34" charset="0"/>
              </a:rPr>
              <a:t>m</a:t>
            </a:r>
            <a:r>
              <a:rPr lang="en-US" altLang="zh-CN" sz="2400" baseline="30000" dirty="0">
                <a:cs typeface="Arial" panose="020B0604020202020204" pitchFamily="34" charset="0"/>
              </a:rPr>
              <a:t>	</a:t>
            </a:r>
            <a:r>
              <a:rPr lang="en-US" altLang="zh-CN" sz="2400" dirty="0"/>
              <a:t>1</a:t>
            </a:r>
            <a:r>
              <a:rPr lang="en-US" altLang="zh-CN" sz="2400" dirty="0">
                <a:cs typeface="Arial" panose="020B0604020202020204" pitchFamily="34" charset="0"/>
              </a:rPr>
              <a:t>≤i≤m</a:t>
            </a:r>
          </a:p>
          <a:p>
            <a:endParaRPr lang="zh-CN" altLang="en-US" sz="32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多关键码排序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设多关键码记录集</a:t>
            </a:r>
            <a:r>
              <a:rPr lang="en-US" altLang="zh-CN" dirty="0"/>
              <a:t>R</a:t>
            </a:r>
            <a:r>
              <a:rPr lang="zh-CN" altLang="en-US" dirty="0"/>
              <a:t>拥有字典序，对</a:t>
            </a:r>
            <a:r>
              <a:rPr lang="en-US" altLang="zh-CN" dirty="0"/>
              <a:t>R</a:t>
            </a:r>
            <a:r>
              <a:rPr lang="zh-CN" altLang="en-US" dirty="0"/>
              <a:t>中所有记录按字典序进行排序</a:t>
            </a:r>
          </a:p>
          <a:p>
            <a:pPr lvl="1" eaLnBrk="1" hangingPunct="1"/>
            <a:r>
              <a:rPr lang="zh-CN" altLang="en-US" dirty="0"/>
              <a:t>此时其实是按照多个关键码的每一个进行排序的</a:t>
            </a:r>
          </a:p>
          <a:p>
            <a:pPr lvl="1" eaLnBrk="1" hangingPunct="1"/>
            <a:r>
              <a:rPr lang="zh-CN" altLang="en-US" dirty="0"/>
              <a:t>设记录集</a:t>
            </a:r>
            <a:r>
              <a:rPr lang="en-US" altLang="zh-CN" dirty="0"/>
              <a:t>R</a:t>
            </a:r>
            <a:r>
              <a:rPr lang="zh-CN" altLang="en-US" dirty="0"/>
              <a:t>中记录</a:t>
            </a:r>
            <a:r>
              <a:rPr lang="en-US" altLang="zh-CN" dirty="0" err="1"/>
              <a:t>R</a:t>
            </a:r>
            <a:r>
              <a:rPr lang="en-US" altLang="zh-CN" baseline="-25000" dirty="0" err="1"/>
              <a:t>i</a:t>
            </a:r>
            <a:r>
              <a:rPr lang="zh-CN" altLang="en-US" dirty="0"/>
              <a:t>含有</a:t>
            </a:r>
            <a:r>
              <a:rPr lang="en-US" altLang="zh-CN" dirty="0"/>
              <a:t>d</a:t>
            </a:r>
            <a:r>
              <a:rPr lang="zh-CN" altLang="en-US" dirty="0"/>
              <a:t>个关键码</a:t>
            </a:r>
            <a:r>
              <a:rPr lang="en-US" altLang="zh-CN" dirty="0">
                <a:cs typeface="Arial" panose="020B0604020202020204" pitchFamily="34" charset="0"/>
              </a:rPr>
              <a:t>(K</a:t>
            </a:r>
            <a:r>
              <a:rPr lang="en-US" altLang="zh-CN" baseline="-25000" dirty="0">
                <a:cs typeface="Arial" panose="020B0604020202020204" pitchFamily="34" charset="0"/>
              </a:rPr>
              <a:t>i</a:t>
            </a:r>
            <a:r>
              <a:rPr lang="en-US" altLang="zh-CN" baseline="30000" dirty="0">
                <a:cs typeface="Arial" panose="020B0604020202020204" pitchFamily="34" charset="0"/>
              </a:rPr>
              <a:t>1</a:t>
            </a:r>
            <a:r>
              <a:rPr lang="en-US" altLang="zh-CN" dirty="0">
                <a:cs typeface="Arial" panose="020B0604020202020204" pitchFamily="34" charset="0"/>
              </a:rPr>
              <a:t>,K</a:t>
            </a:r>
            <a:r>
              <a:rPr lang="en-US" altLang="zh-CN" baseline="-25000" dirty="0">
                <a:cs typeface="Arial" panose="020B0604020202020204" pitchFamily="34" charset="0"/>
              </a:rPr>
              <a:t>i</a:t>
            </a:r>
            <a:r>
              <a:rPr lang="en-US" altLang="zh-CN" baseline="30000" dirty="0">
                <a:cs typeface="Arial" panose="020B0604020202020204" pitchFamily="34" charset="0"/>
              </a:rPr>
              <a:t>2</a:t>
            </a:r>
            <a:r>
              <a:rPr lang="en-US" altLang="zh-CN" dirty="0">
                <a:cs typeface="Arial" panose="020B0604020202020204" pitchFamily="34" charset="0"/>
              </a:rPr>
              <a:t>,..., K</a:t>
            </a:r>
            <a:r>
              <a:rPr lang="en-US" altLang="zh-CN" baseline="-25000" dirty="0">
                <a:cs typeface="Arial" panose="020B0604020202020204" pitchFamily="34" charset="0"/>
              </a:rPr>
              <a:t>i</a:t>
            </a:r>
            <a:r>
              <a:rPr lang="en-US" altLang="zh-CN" baseline="30000" dirty="0">
                <a:cs typeface="Arial" panose="020B0604020202020204" pitchFamily="34" charset="0"/>
              </a:rPr>
              <a:t>d</a:t>
            </a:r>
            <a:r>
              <a:rPr lang="en-US" altLang="zh-CN" dirty="0">
                <a:cs typeface="Arial" panose="020B0604020202020204" pitchFamily="34" charset="0"/>
              </a:rPr>
              <a:t>) </a:t>
            </a:r>
            <a:r>
              <a:rPr lang="zh-CN" altLang="en-US" dirty="0">
                <a:cs typeface="Arial" panose="020B0604020202020204" pitchFamily="34" charset="0"/>
              </a:rPr>
              <a:t>，此时我们称关键码</a:t>
            </a:r>
            <a:r>
              <a:rPr lang="en-US" altLang="zh-CN" dirty="0">
                <a:cs typeface="Arial" panose="020B0604020202020204" pitchFamily="34" charset="0"/>
              </a:rPr>
              <a:t>K</a:t>
            </a:r>
            <a:r>
              <a:rPr lang="en-US" altLang="zh-CN" baseline="-25000" dirty="0">
                <a:cs typeface="Arial" panose="020B0604020202020204" pitchFamily="34" charset="0"/>
              </a:rPr>
              <a:t>i</a:t>
            </a:r>
            <a:r>
              <a:rPr lang="en-US" altLang="zh-CN" baseline="30000" dirty="0">
                <a:cs typeface="Arial" panose="020B0604020202020204" pitchFamily="34" charset="0"/>
              </a:rPr>
              <a:t>1</a:t>
            </a:r>
            <a:r>
              <a:rPr lang="zh-CN" altLang="en-US" dirty="0">
                <a:cs typeface="Arial" panose="020B0604020202020204" pitchFamily="34" charset="0"/>
              </a:rPr>
              <a:t>为最高位关键码，称关键字</a:t>
            </a:r>
            <a:r>
              <a:rPr lang="en-US" altLang="zh-CN" dirty="0">
                <a:cs typeface="Arial" panose="020B0604020202020204" pitchFamily="34" charset="0"/>
              </a:rPr>
              <a:t>K</a:t>
            </a:r>
            <a:r>
              <a:rPr lang="en-US" altLang="zh-CN" baseline="-25000" dirty="0">
                <a:cs typeface="Arial" panose="020B0604020202020204" pitchFamily="34" charset="0"/>
              </a:rPr>
              <a:t>i</a:t>
            </a:r>
            <a:r>
              <a:rPr lang="en-US" altLang="zh-CN" baseline="30000" dirty="0">
                <a:cs typeface="Arial" panose="020B0604020202020204" pitchFamily="34" charset="0"/>
              </a:rPr>
              <a:t>d</a:t>
            </a:r>
            <a:r>
              <a:rPr lang="zh-CN" altLang="en-US" dirty="0">
                <a:cs typeface="Arial" panose="020B0604020202020204" pitchFamily="34" charset="0"/>
              </a:rPr>
              <a:t>为最低位关键码</a:t>
            </a:r>
          </a:p>
          <a:p>
            <a:pPr lvl="1" eaLnBrk="1" hangingPunct="1"/>
            <a:r>
              <a:rPr lang="zh-CN" altLang="en-US" dirty="0"/>
              <a:t>根据排序时首先选取高位或低位的不同，又可以分为</a:t>
            </a:r>
            <a:endParaRPr lang="en-US" altLang="zh-CN" dirty="0"/>
          </a:p>
          <a:p>
            <a:pPr lvl="2" eaLnBrk="1" hangingPunct="1"/>
            <a:r>
              <a:rPr lang="zh-CN" altLang="en-US" dirty="0"/>
              <a:t>最高位优先（</a:t>
            </a:r>
            <a:r>
              <a:rPr lang="en-US" altLang="zh-CN" dirty="0"/>
              <a:t>Most Significant Digit First, MSD</a:t>
            </a:r>
            <a:r>
              <a:rPr lang="zh-CN" altLang="en-US" dirty="0"/>
              <a:t>）</a:t>
            </a:r>
            <a:endParaRPr lang="en-US" altLang="zh-CN" dirty="0"/>
          </a:p>
          <a:p>
            <a:pPr lvl="3" eaLnBrk="1" hangingPunct="1"/>
            <a:r>
              <a:rPr lang="zh-CN" altLang="en-US" dirty="0"/>
              <a:t>主要通过递归实现，对人而言更自然</a:t>
            </a:r>
          </a:p>
          <a:p>
            <a:pPr lvl="2" eaLnBrk="1" hangingPunct="1"/>
            <a:r>
              <a:rPr lang="zh-CN" altLang="en-US" dirty="0"/>
              <a:t>最低位优先（</a:t>
            </a:r>
            <a:r>
              <a:rPr lang="en-US" altLang="zh-CN" dirty="0"/>
              <a:t>Least Significant Digit First, LSD</a:t>
            </a:r>
            <a:r>
              <a:rPr lang="zh-CN" altLang="en-US" dirty="0"/>
              <a:t>）</a:t>
            </a:r>
            <a:endParaRPr lang="en-US" altLang="zh-CN" dirty="0"/>
          </a:p>
          <a:p>
            <a:pPr lvl="3" eaLnBrk="1" hangingPunct="1"/>
            <a:r>
              <a:rPr lang="zh-CN" altLang="en-US" dirty="0"/>
              <a:t>主要通过分配和收集过程实现，可机器硬件实现，重点研究对象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基数排序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Radix sort</a:t>
            </a:r>
          </a:p>
          <a:p>
            <a:pPr lvl="1"/>
            <a:r>
              <a:rPr lang="zh-CN" altLang="en-US" dirty="0"/>
              <a:t>可追溯到</a:t>
            </a:r>
            <a:r>
              <a:rPr lang="en-US" altLang="zh-CN" dirty="0"/>
              <a:t>1887</a:t>
            </a:r>
            <a:r>
              <a:rPr lang="zh-CN" altLang="en-US" dirty="0"/>
              <a:t>年</a:t>
            </a:r>
            <a:r>
              <a:rPr lang="en-US" altLang="zh-CN" dirty="0"/>
              <a:t>Herman Hollerith</a:t>
            </a:r>
            <a:r>
              <a:rPr lang="zh-CN" altLang="en-US" dirty="0"/>
              <a:t>的制表机，现代算法</a:t>
            </a:r>
            <a:r>
              <a:rPr lang="en-US" altLang="zh-CN" dirty="0"/>
              <a:t>1954</a:t>
            </a:r>
            <a:r>
              <a:rPr lang="zh-CN" altLang="en-US" dirty="0"/>
              <a:t>年由</a:t>
            </a:r>
            <a:r>
              <a:rPr lang="en-US" altLang="zh-CN" dirty="0"/>
              <a:t>MIT</a:t>
            </a:r>
            <a:r>
              <a:rPr lang="zh-CN" altLang="en-US" dirty="0"/>
              <a:t>的</a:t>
            </a:r>
            <a:r>
              <a:rPr lang="en-US" altLang="zh-CN" dirty="0"/>
              <a:t>Harold H. Seward</a:t>
            </a:r>
            <a:r>
              <a:rPr lang="zh-CN" altLang="en-US" dirty="0"/>
              <a:t>发明</a:t>
            </a:r>
            <a:endParaRPr lang="en-US" altLang="zh-CN" dirty="0"/>
          </a:p>
          <a:p>
            <a:pPr lvl="1"/>
            <a:r>
              <a:rPr lang="zh-CN" altLang="en-US" dirty="0"/>
              <a:t>常用于二进制字符串或整数的排序，比通用算法快</a:t>
            </a:r>
            <a:r>
              <a:rPr lang="en-US" altLang="zh-CN" dirty="0"/>
              <a:t>50%</a:t>
            </a:r>
            <a:r>
              <a:rPr lang="zh-CN" altLang="en-US" dirty="0"/>
              <a:t>到</a:t>
            </a:r>
            <a:r>
              <a:rPr lang="en-US" altLang="zh-CN" dirty="0"/>
              <a:t>300%</a:t>
            </a:r>
          </a:p>
          <a:p>
            <a:pPr lvl="1"/>
            <a:r>
              <a:rPr lang="zh-CN" altLang="en-US" dirty="0"/>
              <a:t>将单排序码排序转为多排序码排序，各码的基（</a:t>
            </a:r>
            <a:r>
              <a:rPr lang="en-US" altLang="zh-CN" dirty="0"/>
              <a:t>radix</a:t>
            </a:r>
            <a:r>
              <a:rPr lang="zh-CN" altLang="en-US" dirty="0"/>
              <a:t>）相等均为</a:t>
            </a:r>
            <a:r>
              <a:rPr lang="en-US" altLang="zh-CN" dirty="0"/>
              <a:t>r</a:t>
            </a:r>
          </a:p>
          <a:p>
            <a:pPr lvl="1"/>
            <a:r>
              <a:rPr lang="zh-CN" altLang="en-US" dirty="0"/>
              <a:t>基本思想：设每个关键字有</a:t>
            </a:r>
            <a:r>
              <a:rPr lang="en-US" altLang="zh-CN" dirty="0"/>
              <a:t>d</a:t>
            </a:r>
            <a:r>
              <a:rPr lang="zh-CN" altLang="en-US" dirty="0"/>
              <a:t>位，基为</a:t>
            </a:r>
            <a:r>
              <a:rPr lang="en-US" altLang="zh-CN" dirty="0"/>
              <a:t>r</a:t>
            </a:r>
            <a:r>
              <a:rPr lang="zh-CN" altLang="en-US" dirty="0"/>
              <a:t>，共有</a:t>
            </a:r>
            <a:r>
              <a:rPr lang="en-US" altLang="zh-CN" dirty="0"/>
              <a:t>n</a:t>
            </a:r>
            <a:r>
              <a:rPr lang="zh-CN" altLang="en-US" dirty="0"/>
              <a:t>个记录；则建</a:t>
            </a:r>
            <a:r>
              <a:rPr lang="en-US" altLang="zh-CN" dirty="0"/>
              <a:t>r</a:t>
            </a:r>
            <a:r>
              <a:rPr lang="zh-CN" altLang="en-US" dirty="0"/>
              <a:t>个队列，每个队列长度为</a:t>
            </a:r>
            <a:r>
              <a:rPr lang="en-US" altLang="zh-CN" dirty="0"/>
              <a:t>n</a:t>
            </a:r>
            <a:r>
              <a:rPr lang="zh-CN" altLang="en-US" dirty="0"/>
              <a:t>，将记录分配到每个队列中去再收集起来，做</a:t>
            </a:r>
            <a:r>
              <a:rPr lang="en-US" altLang="zh-CN" dirty="0"/>
              <a:t>d</a:t>
            </a:r>
            <a:r>
              <a:rPr lang="zh-CN" altLang="en-US" dirty="0"/>
              <a:t>次后结束</a:t>
            </a:r>
          </a:p>
          <a:p>
            <a:pPr lvl="2"/>
            <a:r>
              <a:rPr lang="zh-CN" altLang="en-US" dirty="0"/>
              <a:t>此时共需</a:t>
            </a:r>
            <a:r>
              <a:rPr lang="en-US" altLang="zh-CN" dirty="0" err="1"/>
              <a:t>n×r</a:t>
            </a:r>
            <a:r>
              <a:rPr lang="zh-CN" altLang="en-US" dirty="0"/>
              <a:t>的空间</a:t>
            </a:r>
            <a:endParaRPr lang="en-US" altLang="zh-CN" dirty="0"/>
          </a:p>
          <a:p>
            <a:pPr lvl="2"/>
            <a:r>
              <a:rPr lang="zh-CN" altLang="en-US" dirty="0"/>
              <a:t>早期卡片分类机对穿孔卡片的排序做法</a:t>
            </a:r>
          </a:p>
          <a:p>
            <a:pPr lvl="2"/>
            <a:endParaRPr lang="zh-CN" altLang="en-US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两路归并实例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0709" y="1905000"/>
            <a:ext cx="8516982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基数排序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改进思路</a:t>
            </a:r>
            <a:endParaRPr lang="en-US" altLang="zh-CN" dirty="0"/>
          </a:p>
          <a:p>
            <a:pPr lvl="1"/>
            <a:r>
              <a:rPr lang="zh-CN" altLang="en-US" dirty="0"/>
              <a:t>用计数代替分配，对每一位进行计数排序，此时仅需</a:t>
            </a:r>
            <a:r>
              <a:rPr lang="en-US" altLang="zh-CN" dirty="0"/>
              <a:t>2n+2r</a:t>
            </a:r>
            <a:r>
              <a:rPr lang="zh-CN" altLang="en-US" dirty="0"/>
              <a:t>空间</a:t>
            </a:r>
            <a:endParaRPr lang="en-US" altLang="zh-CN" dirty="0"/>
          </a:p>
          <a:p>
            <a:pPr lvl="1"/>
            <a:r>
              <a:rPr lang="zh-CN" altLang="en-US" dirty="0"/>
              <a:t>进一步改用双头链表作为存储空间，仅需</a:t>
            </a:r>
            <a:r>
              <a:rPr lang="en-US" altLang="zh-CN" dirty="0" err="1"/>
              <a:t>n+r</a:t>
            </a:r>
            <a:r>
              <a:rPr lang="zh-CN" altLang="en-US" dirty="0"/>
              <a:t>的空间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基数排序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4166" y="1412776"/>
            <a:ext cx="999006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基数排序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1938" y="1642120"/>
            <a:ext cx="9574524" cy="481121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104D3FA-1101-4CC4-B341-EA7D900B3B4B}"/>
              </a:ext>
            </a:extLst>
          </p:cNvPr>
          <p:cNvSpPr/>
          <p:nvPr/>
        </p:nvSpPr>
        <p:spPr>
          <a:xfrm>
            <a:off x="9408368" y="3789040"/>
            <a:ext cx="27836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B050"/>
                </a:solidFill>
                <a:latin typeface="Inter" panose="02000503000000020004" pitchFamily="2" charset="0"/>
              </a:rPr>
              <a:t>基数排序中，</a:t>
            </a:r>
            <a:r>
              <a:rPr lang="zh-CN" altLang="en-US" sz="2000" b="1" dirty="0">
                <a:solidFill>
                  <a:srgbClr val="00B050"/>
                </a:solidFill>
                <a:latin typeface="Inter" panose="02000503000000020004" pitchFamily="2" charset="0"/>
              </a:rPr>
              <a:t>递增序列与递减序列的核心区别在于 “队列的初始化顺序” 和 “收集阶段的队列顺序”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基数排序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8858" y="1447800"/>
            <a:ext cx="940068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算法性能分析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1697" y="1628800"/>
            <a:ext cx="10315006" cy="4667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算法性能分析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1" y="1545687"/>
            <a:ext cx="10972798" cy="483342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算法性能分析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时间复杂度：</a:t>
            </a:r>
            <a:r>
              <a:rPr lang="en-US" altLang="zh-CN" dirty="0"/>
              <a:t>O(d(</a:t>
            </a:r>
            <a:r>
              <a:rPr lang="en-US" altLang="zh-CN" dirty="0" err="1"/>
              <a:t>n+r</a:t>
            </a:r>
            <a:r>
              <a:rPr lang="en-US" altLang="zh-CN" dirty="0"/>
              <a:t>))</a:t>
            </a:r>
          </a:p>
          <a:p>
            <a:endParaRPr lang="en-US" altLang="zh-CN" dirty="0"/>
          </a:p>
          <a:p>
            <a:r>
              <a:rPr lang="zh-CN" altLang="en-US" dirty="0"/>
              <a:t>空间复杂度：</a:t>
            </a:r>
            <a:r>
              <a:rPr lang="en-US" altLang="zh-CN" dirty="0"/>
              <a:t>O(r)</a:t>
            </a:r>
          </a:p>
          <a:p>
            <a:endParaRPr lang="en-US" altLang="zh-CN" dirty="0"/>
          </a:p>
          <a:p>
            <a:r>
              <a:rPr lang="zh-CN" altLang="en-US" dirty="0"/>
              <a:t>稳定性：稳定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适应性：适用于链表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基数排序的应用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2169" y="1447800"/>
            <a:ext cx="102340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基数排序的应用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49619" y="1447800"/>
            <a:ext cx="749916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基数排序的应用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1196" y="1447800"/>
            <a:ext cx="1057600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两路归并实例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4773" y="1905000"/>
            <a:ext cx="828885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948" y="1412776"/>
            <a:ext cx="11598052" cy="4838408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 III</a:t>
            </a:r>
            <a:endParaRPr lang="en-US" altLang="zh-CN" dirty="0"/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内部排序算法的分析</a:t>
            </a:r>
            <a:endParaRPr lang="en-US" altLang="zh-CN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内部排序算法的分析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基于关键字比较的算法，最差是</a:t>
            </a:r>
            <a:r>
              <a:rPr lang="en-US" altLang="zh-CN" dirty="0"/>
              <a:t>O(n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，最好是</a:t>
            </a:r>
            <a:r>
              <a:rPr lang="en-US" altLang="zh-CN" dirty="0"/>
              <a:t>O(nlog</a:t>
            </a:r>
            <a:r>
              <a:rPr lang="en-US" altLang="zh-CN" baseline="-25000" dirty="0"/>
              <a:t>2</a:t>
            </a:r>
            <a:r>
              <a:rPr lang="en-US" altLang="zh-CN" dirty="0"/>
              <a:t>n)</a:t>
            </a:r>
          </a:p>
          <a:p>
            <a:endParaRPr lang="en-US" altLang="zh-CN" dirty="0"/>
          </a:p>
          <a:p>
            <a:r>
              <a:rPr lang="zh-CN" altLang="en-US" dirty="0"/>
              <a:t>简单排序：直接插入、简单选择、冒泡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高级排序：快速、堆、归并、（希尔）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</a:rPr>
              <a:t>内部排序算法的分析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827646"/>
              </p:ext>
            </p:extLst>
          </p:nvPr>
        </p:nvGraphicFramePr>
        <p:xfrm>
          <a:off x="1117600" y="1905000"/>
          <a:ext cx="10363200" cy="44081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963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14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</a:rPr>
                        <a:t>排序方法</a:t>
                      </a:r>
                      <a:endParaRPr lang="zh-CN" sz="28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</a:rPr>
                        <a:t>平均时间</a:t>
                      </a:r>
                      <a:endParaRPr lang="zh-CN" sz="28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</a:rPr>
                        <a:t>最坏时间</a:t>
                      </a:r>
                      <a:endParaRPr lang="zh-CN" sz="28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</a:rPr>
                        <a:t>最佳时间</a:t>
                      </a:r>
                      <a:endParaRPr lang="zh-CN" sz="28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</a:rPr>
                        <a:t>辅助空间</a:t>
                      </a:r>
                      <a:endParaRPr lang="zh-CN" sz="28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</a:rPr>
                        <a:t>稳定性</a:t>
                      </a:r>
                      <a:endParaRPr lang="zh-CN" sz="28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6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插入排序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O(n</a:t>
                      </a:r>
                      <a:r>
                        <a:rPr lang="en-US" sz="2400" kern="100" baseline="30000" dirty="0">
                          <a:effectLst/>
                        </a:rPr>
                        <a:t>2</a:t>
                      </a:r>
                      <a:r>
                        <a:rPr lang="en-US" sz="2400" kern="100" dirty="0">
                          <a:effectLst/>
                        </a:rPr>
                        <a:t>)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O(n</a:t>
                      </a:r>
                      <a:r>
                        <a:rPr lang="en-US" sz="2400" kern="100" baseline="30000" dirty="0">
                          <a:effectLst/>
                        </a:rPr>
                        <a:t>2</a:t>
                      </a:r>
                      <a:r>
                        <a:rPr lang="en-US" sz="2400" kern="100" dirty="0">
                          <a:effectLst/>
                        </a:rPr>
                        <a:t>)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O(n)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O(1)</a:t>
                      </a:r>
                      <a:endParaRPr lang="zh-CN" sz="2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稳定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6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冒泡排序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O(n</a:t>
                      </a:r>
                      <a:r>
                        <a:rPr lang="en-US" sz="2400" kern="100" baseline="30000" dirty="0">
                          <a:effectLst/>
                        </a:rPr>
                        <a:t>2</a:t>
                      </a:r>
                      <a:r>
                        <a:rPr lang="en-US" sz="2400" kern="100" dirty="0">
                          <a:effectLst/>
                        </a:rPr>
                        <a:t>)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O(n</a:t>
                      </a:r>
                      <a:r>
                        <a:rPr lang="en-US" sz="2400" kern="100" baseline="30000" dirty="0">
                          <a:effectLst/>
                        </a:rPr>
                        <a:t>2</a:t>
                      </a:r>
                      <a:r>
                        <a:rPr lang="en-US" sz="2400" kern="100" dirty="0">
                          <a:effectLst/>
                        </a:rPr>
                        <a:t>)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O(n) </a:t>
                      </a:r>
                      <a:r>
                        <a:rPr lang="en-US" altLang="zh-CN" sz="2000" kern="100" dirty="0">
                          <a:solidFill>
                            <a:srgbClr val="00B050"/>
                          </a:solidFill>
                          <a:effectLst/>
                        </a:rPr>
                        <a:t>(</a:t>
                      </a:r>
                      <a:r>
                        <a:rPr lang="zh-CN" altLang="en-US" sz="2000" kern="100" dirty="0">
                          <a:solidFill>
                            <a:srgbClr val="00B050"/>
                          </a:solidFill>
                          <a:effectLst/>
                        </a:rPr>
                        <a:t>加</a:t>
                      </a:r>
                      <a:r>
                        <a:rPr lang="en-US" altLang="zh-CN" sz="2000" kern="100" dirty="0">
                          <a:solidFill>
                            <a:srgbClr val="00B050"/>
                          </a:solidFill>
                          <a:effectLst/>
                        </a:rPr>
                        <a:t>flag)</a:t>
                      </a:r>
                      <a:endParaRPr lang="zh-CN" sz="2400" kern="100" dirty="0">
                        <a:solidFill>
                          <a:srgbClr val="00B05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O(1)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稳定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6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选择排序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O(n</a:t>
                      </a:r>
                      <a:r>
                        <a:rPr lang="en-US" sz="2400" kern="100" baseline="30000" dirty="0">
                          <a:effectLst/>
                        </a:rPr>
                        <a:t>2</a:t>
                      </a:r>
                      <a:r>
                        <a:rPr lang="en-US" sz="2400" kern="100" dirty="0">
                          <a:effectLst/>
                        </a:rPr>
                        <a:t>)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O(n</a:t>
                      </a:r>
                      <a:r>
                        <a:rPr lang="en-US" sz="2400" kern="100" baseline="30000" dirty="0">
                          <a:effectLst/>
                        </a:rPr>
                        <a:t>2</a:t>
                      </a:r>
                      <a:r>
                        <a:rPr lang="en-US" sz="2400" kern="100" dirty="0">
                          <a:effectLst/>
                        </a:rPr>
                        <a:t>)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O(n</a:t>
                      </a:r>
                      <a:r>
                        <a:rPr lang="en-US" sz="2400" kern="100" baseline="30000" dirty="0">
                          <a:effectLst/>
                        </a:rPr>
                        <a:t>2</a:t>
                      </a:r>
                      <a:r>
                        <a:rPr lang="en-US" sz="2400" kern="100" dirty="0">
                          <a:effectLst/>
                        </a:rPr>
                        <a:t>)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O(1)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kern="100" dirty="0">
                          <a:effectLst/>
                        </a:rPr>
                        <a:t>不</a:t>
                      </a:r>
                      <a:r>
                        <a:rPr lang="zh-CN" sz="2400" kern="100" dirty="0">
                          <a:effectLst/>
                        </a:rPr>
                        <a:t>稳定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6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归并排序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O(n*</a:t>
                      </a:r>
                      <a:r>
                        <a:rPr lang="en-US" sz="2400" kern="100" dirty="0" err="1">
                          <a:effectLst/>
                        </a:rPr>
                        <a:t>logn</a:t>
                      </a:r>
                      <a:r>
                        <a:rPr lang="en-US" sz="2400" kern="100" dirty="0">
                          <a:effectLst/>
                        </a:rPr>
                        <a:t>)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O(n*logn)</a:t>
                      </a:r>
                      <a:endParaRPr lang="zh-CN" sz="2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O(n*</a:t>
                      </a:r>
                      <a:r>
                        <a:rPr lang="en-US" sz="2400" kern="100" dirty="0" err="1">
                          <a:effectLst/>
                        </a:rPr>
                        <a:t>logn</a:t>
                      </a:r>
                      <a:r>
                        <a:rPr lang="en-US" sz="2400" kern="100" dirty="0">
                          <a:effectLst/>
                        </a:rPr>
                        <a:t>)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O(n)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稳定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6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快速排序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O(n*logn)</a:t>
                      </a:r>
                      <a:endParaRPr lang="zh-CN" sz="2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O(n</a:t>
                      </a:r>
                      <a:r>
                        <a:rPr lang="en-US" sz="2400" kern="100" baseline="30000" dirty="0">
                          <a:effectLst/>
                        </a:rPr>
                        <a:t>2</a:t>
                      </a:r>
                      <a:r>
                        <a:rPr lang="en-US" sz="2400" kern="100" dirty="0">
                          <a:effectLst/>
                        </a:rPr>
                        <a:t>)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O(n*</a:t>
                      </a:r>
                      <a:r>
                        <a:rPr lang="en-US" sz="2400" kern="100" dirty="0" err="1">
                          <a:effectLst/>
                        </a:rPr>
                        <a:t>logn</a:t>
                      </a:r>
                      <a:r>
                        <a:rPr lang="en-US" sz="2400" kern="100" dirty="0">
                          <a:effectLst/>
                        </a:rPr>
                        <a:t>)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kern="100" dirty="0">
                          <a:effectLst/>
                        </a:rPr>
                        <a:t>平均 </a:t>
                      </a:r>
                      <a:r>
                        <a:rPr lang="en-US" sz="2400" kern="100" dirty="0">
                          <a:effectLst/>
                        </a:rPr>
                        <a:t>O(</a:t>
                      </a:r>
                      <a:r>
                        <a:rPr lang="en-US" sz="2400" kern="100" dirty="0" err="1">
                          <a:effectLst/>
                        </a:rPr>
                        <a:t>logn</a:t>
                      </a:r>
                      <a:r>
                        <a:rPr lang="en-US" sz="2400" kern="100" dirty="0">
                          <a:effectLst/>
                        </a:rPr>
                        <a:t>)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dirty="0">
                          <a:solidFill>
                            <a:srgbClr val="00B050"/>
                          </a:solidFill>
                        </a:rPr>
                        <a:t>最坏 </a:t>
                      </a:r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O(n)</a:t>
                      </a:r>
                      <a:endParaRPr lang="zh-CN" sz="2000" kern="100" dirty="0">
                        <a:solidFill>
                          <a:srgbClr val="00B05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不稳定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6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堆排序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O(n*logn)</a:t>
                      </a:r>
                      <a:endParaRPr lang="zh-CN" sz="2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O(n*logn)</a:t>
                      </a:r>
                      <a:endParaRPr lang="zh-CN" sz="2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O(n*logn)</a:t>
                      </a:r>
                      <a:endParaRPr lang="zh-CN" sz="24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O(1)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不稳定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6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基数排序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O(d(</a:t>
                      </a:r>
                      <a:r>
                        <a:rPr lang="en-US" sz="2400" kern="100" dirty="0" err="1">
                          <a:effectLst/>
                        </a:rPr>
                        <a:t>n+r</a:t>
                      </a:r>
                      <a:r>
                        <a:rPr lang="en-US" sz="2400" kern="100" dirty="0" err="1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d</a:t>
                      </a:r>
                      <a:r>
                        <a:rPr lang="en-US" sz="2400" kern="100" dirty="0">
                          <a:effectLst/>
                        </a:rPr>
                        <a:t>))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O(d(</a:t>
                      </a:r>
                      <a:r>
                        <a:rPr lang="en-US" sz="2400" kern="100" dirty="0" err="1">
                          <a:effectLst/>
                        </a:rPr>
                        <a:t>n+r</a:t>
                      </a:r>
                      <a:r>
                        <a:rPr lang="en-US" sz="2400" kern="100" dirty="0" err="1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d</a:t>
                      </a:r>
                      <a:r>
                        <a:rPr lang="en-US" sz="2400" kern="100" dirty="0">
                          <a:effectLst/>
                        </a:rPr>
                        <a:t>))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O(d(</a:t>
                      </a:r>
                      <a:r>
                        <a:rPr lang="en-US" sz="2400" kern="100" dirty="0" err="1">
                          <a:effectLst/>
                        </a:rPr>
                        <a:t>n+r</a:t>
                      </a:r>
                      <a:r>
                        <a:rPr lang="en-US" sz="2400" kern="100" dirty="0" err="1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d</a:t>
                      </a:r>
                      <a:r>
                        <a:rPr lang="en-US" sz="2400" kern="100" dirty="0">
                          <a:effectLst/>
                        </a:rPr>
                        <a:t>))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O(</a:t>
                      </a:r>
                      <a:r>
                        <a:rPr lang="en-US" sz="2400" kern="100" dirty="0" err="1">
                          <a:effectLst/>
                        </a:rPr>
                        <a:t>n+r</a:t>
                      </a:r>
                      <a:r>
                        <a:rPr lang="en-US" sz="2400" kern="100" dirty="0" err="1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d</a:t>
                      </a:r>
                      <a:r>
                        <a:rPr lang="en-US" sz="2400" kern="100" dirty="0">
                          <a:effectLst/>
                        </a:rPr>
                        <a:t>)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</a:rPr>
                        <a:t>稳定</a:t>
                      </a:r>
                      <a:endParaRPr lang="zh-CN" sz="24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B55910F0-C332-4041-99AC-19F7FAE403F3}"/>
              </a:ext>
            </a:extLst>
          </p:cNvPr>
          <p:cNvSpPr/>
          <p:nvPr/>
        </p:nvSpPr>
        <p:spPr>
          <a:xfrm>
            <a:off x="6168008" y="764704"/>
            <a:ext cx="56166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B050"/>
                </a:solidFill>
                <a:latin typeface="quote-cjk-patch"/>
              </a:rPr>
              <a:t>选择排序每次找到最小（或最大）元素后，直接将其与当前位置交换，这个交换可能把</a:t>
            </a:r>
            <a:r>
              <a:rPr lang="zh-CN" altLang="en-US" sz="2000" b="1" dirty="0">
                <a:solidFill>
                  <a:srgbClr val="00B050"/>
                </a:solidFill>
                <a:latin typeface="quote-cjk-patch"/>
              </a:rPr>
              <a:t>中间位置的相同元素</a:t>
            </a:r>
            <a:r>
              <a:rPr lang="zh-CN" altLang="en-US" sz="2000" dirty="0">
                <a:solidFill>
                  <a:srgbClr val="00B050"/>
                </a:solidFill>
                <a:latin typeface="quote-cjk-patch"/>
              </a:rPr>
              <a:t>移到前面，破坏了相对顺序。</a:t>
            </a:r>
            <a:endParaRPr lang="zh-CN" altLang="en-US" sz="2000" b="0" i="0" dirty="0">
              <a:solidFill>
                <a:srgbClr val="00B050"/>
              </a:solidFill>
              <a:effectLst/>
              <a:latin typeface="quote-cjk-patch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FE60349-CB64-490B-9B0D-994816A2A86F}"/>
              </a:ext>
            </a:extLst>
          </p:cNvPr>
          <p:cNvSpPr/>
          <p:nvPr/>
        </p:nvSpPr>
        <p:spPr>
          <a:xfrm>
            <a:off x="2783632" y="6368534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d</a:t>
            </a:r>
            <a:r>
              <a:rPr lang="zh-CN" altLang="en-US" dirty="0">
                <a:solidFill>
                  <a:srgbClr val="00B050"/>
                </a:solidFill>
              </a:rPr>
              <a:t>：关键字位数；</a:t>
            </a:r>
            <a:r>
              <a:rPr lang="en-US" altLang="zh-CN" dirty="0">
                <a:solidFill>
                  <a:srgbClr val="00B050"/>
                </a:solidFill>
              </a:rPr>
              <a:t>r</a:t>
            </a:r>
            <a:r>
              <a:rPr lang="zh-CN" altLang="en-US" dirty="0">
                <a:solidFill>
                  <a:srgbClr val="00B050"/>
                </a:solidFill>
              </a:rPr>
              <a:t>：基数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内部排序算法的分析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9412" y="1700808"/>
            <a:ext cx="7899576" cy="4523184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</a:rPr>
              <a:t>内部排序算法的分析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一些结论</a:t>
            </a:r>
            <a:endParaRPr lang="en-US" altLang="zh-CN" dirty="0"/>
          </a:p>
          <a:p>
            <a:pPr lvl="1"/>
            <a:r>
              <a:rPr lang="zh-CN" altLang="en-US" dirty="0"/>
              <a:t>若待排序记录数</a:t>
            </a:r>
            <a:r>
              <a:rPr lang="en-US" altLang="zh-CN" dirty="0"/>
              <a:t>n</a:t>
            </a:r>
            <a:r>
              <a:rPr lang="zh-CN" altLang="en-US" dirty="0"/>
              <a:t>较大，且要求排序稳定，可采用</a:t>
            </a:r>
            <a:r>
              <a:rPr lang="zh-CN" altLang="en-US" b="1" dirty="0">
                <a:solidFill>
                  <a:srgbClr val="FF0066"/>
                </a:solidFill>
              </a:rPr>
              <a:t>归并排序</a:t>
            </a:r>
          </a:p>
          <a:p>
            <a:pPr lvl="1"/>
            <a:r>
              <a:rPr lang="zh-CN" altLang="en-US" dirty="0"/>
              <a:t>若待排序记录数</a:t>
            </a:r>
            <a:r>
              <a:rPr lang="en-US" altLang="zh-CN" dirty="0"/>
              <a:t>n</a:t>
            </a:r>
            <a:r>
              <a:rPr lang="zh-CN" altLang="en-US" dirty="0"/>
              <a:t>较大，关键字分布随机，且不要求稳定时，可采用</a:t>
            </a:r>
            <a:r>
              <a:rPr lang="zh-CN" altLang="en-US" b="1" dirty="0">
                <a:solidFill>
                  <a:srgbClr val="FF0066"/>
                </a:solidFill>
              </a:rPr>
              <a:t>快速排序</a:t>
            </a:r>
          </a:p>
          <a:p>
            <a:pPr lvl="1"/>
            <a:r>
              <a:rPr lang="zh-CN" altLang="en-US" dirty="0"/>
              <a:t>若待排序记录数</a:t>
            </a:r>
            <a:r>
              <a:rPr lang="en-US" altLang="zh-CN" dirty="0"/>
              <a:t>n</a:t>
            </a:r>
            <a:r>
              <a:rPr lang="zh-CN" altLang="en-US" dirty="0"/>
              <a:t>较大，且关键字会出现正</a:t>
            </a:r>
            <a:r>
              <a:rPr lang="en-US" altLang="zh-CN" dirty="0"/>
              <a:t>/</a:t>
            </a:r>
            <a:r>
              <a:rPr lang="zh-CN" altLang="en-US" dirty="0"/>
              <a:t>逆序情形，可采用</a:t>
            </a:r>
            <a:r>
              <a:rPr lang="zh-CN" altLang="en-US" b="1" dirty="0">
                <a:solidFill>
                  <a:srgbClr val="FF0066"/>
                </a:solidFill>
              </a:rPr>
              <a:t>堆排序（或归并排序）</a:t>
            </a:r>
            <a:endParaRPr lang="en-US" altLang="zh-CN" b="1" dirty="0">
              <a:solidFill>
                <a:srgbClr val="FF0066"/>
              </a:solidFill>
            </a:endParaRPr>
          </a:p>
          <a:p>
            <a:pPr lvl="1"/>
            <a:r>
              <a:rPr lang="zh-CN" altLang="en-US" dirty="0"/>
              <a:t>若记录规模中等（</a:t>
            </a:r>
            <a:r>
              <a:rPr lang="en-US" altLang="zh-CN" dirty="0"/>
              <a:t>n≤1000</a:t>
            </a:r>
            <a:r>
              <a:rPr lang="zh-CN" altLang="en-US" dirty="0"/>
              <a:t>），可才用</a:t>
            </a:r>
            <a:r>
              <a:rPr lang="zh-CN" altLang="en-US" b="1" dirty="0">
                <a:solidFill>
                  <a:srgbClr val="FF0066"/>
                </a:solidFill>
              </a:rPr>
              <a:t>希尔排序</a:t>
            </a:r>
          </a:p>
          <a:p>
            <a:pPr lvl="1"/>
            <a:r>
              <a:rPr lang="zh-CN" altLang="en-US" dirty="0"/>
              <a:t>若待排序记录数</a:t>
            </a:r>
            <a:r>
              <a:rPr lang="en-US" altLang="zh-CN" dirty="0"/>
              <a:t>n</a:t>
            </a:r>
            <a:r>
              <a:rPr lang="zh-CN" altLang="en-US" dirty="0"/>
              <a:t>较小，或记录已接近有序时，可采用</a:t>
            </a:r>
            <a:r>
              <a:rPr lang="zh-CN" altLang="en-US" b="1" dirty="0">
                <a:solidFill>
                  <a:srgbClr val="FF0066"/>
                </a:solidFill>
              </a:rPr>
              <a:t>直接插入排序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</a:rPr>
              <a:t>内部排序算法的分析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一些结论</a:t>
            </a:r>
            <a:endParaRPr lang="en-US" altLang="zh-CN" dirty="0"/>
          </a:p>
          <a:p>
            <a:pPr lvl="1"/>
            <a:r>
              <a:rPr lang="zh-CN" altLang="en-US" dirty="0"/>
              <a:t>就平均时间性能而言，快速排序性能最好，其主要缺点是在最差情况下，性能不如堆排序和归并排序</a:t>
            </a:r>
            <a:endParaRPr lang="en-US" altLang="zh-CN" dirty="0"/>
          </a:p>
          <a:p>
            <a:pPr lvl="1"/>
            <a:r>
              <a:rPr lang="zh-CN" altLang="en-US" dirty="0"/>
              <a:t>归并排序优点在于稳定，其主要缺点是所需辅助空间偏大</a:t>
            </a:r>
            <a:endParaRPr lang="en-US" altLang="zh-CN" dirty="0"/>
          </a:p>
          <a:p>
            <a:pPr lvl="1"/>
            <a:r>
              <a:rPr lang="zh-CN" altLang="en-US"/>
              <a:t>基数排序往往可以得到硬件层面支持，其主要缺点在于不合适数据量小的情况</a:t>
            </a:r>
            <a:endParaRPr lang="zh-CN" altLang="en-US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实证情况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对于家用</a:t>
            </a:r>
            <a:r>
              <a:rPr lang="en-US" altLang="zh-CN" dirty="0"/>
              <a:t>PC</a:t>
            </a:r>
            <a:r>
              <a:rPr lang="zh-CN" altLang="en-US" dirty="0"/>
              <a:t>，每秒钟可以比较的次数大概在</a:t>
            </a:r>
            <a:r>
              <a:rPr lang="en-US" altLang="zh-CN" dirty="0"/>
              <a:t>10</a:t>
            </a:r>
            <a:r>
              <a:rPr lang="en-US" altLang="zh-CN" baseline="30000" dirty="0"/>
              <a:t>8</a:t>
            </a:r>
            <a:r>
              <a:rPr lang="zh-CN" altLang="en-US" dirty="0"/>
              <a:t>次左右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对于超级计算机，每秒钟可以比较的次数大概在</a:t>
            </a:r>
            <a:r>
              <a:rPr lang="en-US" altLang="zh-CN" dirty="0"/>
              <a:t>10</a:t>
            </a:r>
            <a:r>
              <a:rPr lang="en-US" altLang="zh-CN" baseline="30000" dirty="0"/>
              <a:t>12</a:t>
            </a:r>
            <a:r>
              <a:rPr lang="zh-CN" altLang="en-US" dirty="0"/>
              <a:t>次左右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下两页表格是对几种算法性能的实验测量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实证情况</a:t>
            </a:r>
          </a:p>
        </p:txBody>
      </p:sp>
      <p:graphicFrame>
        <p:nvGraphicFramePr>
          <p:cNvPr id="8" name="Group 37"/>
          <p:cNvGraphicFramePr>
            <a:graphicFrameLocks noGrp="1"/>
          </p:cNvGraphicFramePr>
          <p:nvPr>
            <p:ph idx="1"/>
          </p:nvPr>
        </p:nvGraphicFramePr>
        <p:xfrm>
          <a:off x="1117600" y="1905000"/>
          <a:ext cx="7693025" cy="3724276"/>
        </p:xfrm>
        <a:graphic>
          <a:graphicData uri="http://schemas.openxmlformats.org/drawingml/2006/table">
            <a:tbl>
              <a:tblPr/>
              <a:tblGrid>
                <a:gridCol w="192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2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2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31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Home PC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thousand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02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插入排序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即刻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(instance)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2.8</a:t>
                      </a: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小时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317</a:t>
                      </a: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快速排序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即刻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(instance)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0.3</a:t>
                      </a: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秒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分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02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归并排序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即刻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(instance)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秒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18</a:t>
                      </a: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分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实证情况</a:t>
            </a:r>
          </a:p>
        </p:txBody>
      </p:sp>
      <p:graphicFrame>
        <p:nvGraphicFramePr>
          <p:cNvPr id="4" name="Group 31"/>
          <p:cNvGraphicFramePr>
            <a:graphicFrameLocks noGrp="1"/>
          </p:cNvGraphicFramePr>
          <p:nvPr>
            <p:ph idx="1"/>
          </p:nvPr>
        </p:nvGraphicFramePr>
        <p:xfrm>
          <a:off x="1117600" y="1905000"/>
          <a:ext cx="7714705" cy="3724276"/>
        </p:xfrm>
        <a:graphic>
          <a:graphicData uri="http://schemas.openxmlformats.org/drawingml/2006/table">
            <a:tbl>
              <a:tblPr/>
              <a:tblGrid>
                <a:gridCol w="1929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7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9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7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31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Super Computer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thousand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billion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02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插入排序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即刻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(instance)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秒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1.6</a:t>
                      </a: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星期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快速排序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即刻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(instance)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即刻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(instance)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即刻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(instance)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02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归并排序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即刻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(instance)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即刻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(instance)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即刻</a:t>
                      </a: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(instance)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两路归并实例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7554" y="1905000"/>
            <a:ext cx="8183291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实证情况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结论一：算法的改进比计算机改进的效果来得大（</a:t>
            </a:r>
            <a:r>
              <a:rPr lang="en-US" altLang="zh-CN" dirty="0"/>
              <a:t>good algorithms are better than supercomputers</a:t>
            </a:r>
            <a:r>
              <a:rPr lang="zh-CN" altLang="en-US" dirty="0"/>
              <a:t>）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dirty="0"/>
              <a:t>结论二：出色的算法比好的算法效果好（</a:t>
            </a:r>
            <a:r>
              <a:rPr lang="en-US" altLang="zh-CN" dirty="0"/>
              <a:t>great algorithms are better than good ones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选择一个排序算法时，除算法的时空效率外，下列因素中，还需要考虑的是（）。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数据的规模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数据的存储方式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算法的稳定性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数据的初始状态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A. </a:t>
            </a:r>
            <a:r>
              <a:rPr lang="zh-CN" altLang="en-US" dirty="0"/>
              <a:t>仅</a:t>
            </a:r>
            <a:r>
              <a:rPr lang="en-US" altLang="zh-CN" dirty="0"/>
              <a:t>III   B. </a:t>
            </a:r>
            <a:r>
              <a:rPr lang="zh-CN" altLang="en-US" dirty="0"/>
              <a:t>仅</a:t>
            </a:r>
            <a:r>
              <a:rPr lang="en-US" altLang="zh-CN" dirty="0"/>
              <a:t>I, II   C. </a:t>
            </a:r>
            <a:r>
              <a:rPr lang="zh-CN" altLang="en-US" dirty="0"/>
              <a:t>仅</a:t>
            </a:r>
            <a:r>
              <a:rPr lang="en-US" altLang="zh-CN" dirty="0"/>
              <a:t>II, III, IV   </a:t>
            </a:r>
            <a:r>
              <a:rPr lang="en-US" altLang="zh-CN" dirty="0">
                <a:highlight>
                  <a:srgbClr val="FFFF00"/>
                </a:highlight>
              </a:rPr>
              <a:t>D. I, II, III, IV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Q &amp; A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两路归并实例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0904" y="1905000"/>
            <a:ext cx="8176591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两路归并实例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40839" y="1905000"/>
            <a:ext cx="8316721" cy="4114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Arial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2005</Words>
  <Application>Microsoft Office PowerPoint</Application>
  <PresentationFormat>宽屏</PresentationFormat>
  <Paragraphs>295</Paragraphs>
  <Slides>72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81" baseType="lpstr">
      <vt:lpstr>quote-cjk-patch</vt:lpstr>
      <vt:lpstr>华文行楷</vt:lpstr>
      <vt:lpstr>宋体</vt:lpstr>
      <vt:lpstr>Arial</vt:lpstr>
      <vt:lpstr>Inter</vt:lpstr>
      <vt:lpstr>Tahoma</vt:lpstr>
      <vt:lpstr>Times New Roman</vt:lpstr>
      <vt:lpstr>Wingdings</vt:lpstr>
      <vt:lpstr>Blueprint</vt:lpstr>
      <vt:lpstr>Data Structure</vt:lpstr>
      <vt:lpstr>Lecture 7</vt:lpstr>
      <vt:lpstr>Part I</vt:lpstr>
      <vt:lpstr>归并排序代码背&amp;huffman树代码</vt:lpstr>
      <vt:lpstr>两路归并实例</vt:lpstr>
      <vt:lpstr>两路归并实例</vt:lpstr>
      <vt:lpstr>两路归并实例</vt:lpstr>
      <vt:lpstr>两路归并实例</vt:lpstr>
      <vt:lpstr>两路归并实例</vt:lpstr>
      <vt:lpstr>两路归并实例</vt:lpstr>
      <vt:lpstr>两路归并实例</vt:lpstr>
      <vt:lpstr>两路归并实例</vt:lpstr>
      <vt:lpstr>两路归并实例</vt:lpstr>
      <vt:lpstr>两路归并实例</vt:lpstr>
      <vt:lpstr>两路归并实例</vt:lpstr>
      <vt:lpstr>四路归并实例</vt:lpstr>
      <vt:lpstr>归并排序实例</vt:lpstr>
      <vt:lpstr>归并排序实现</vt:lpstr>
      <vt:lpstr>归并排序实现</vt:lpstr>
      <vt:lpstr>归并排序实现</vt:lpstr>
      <vt:lpstr>归并排序实现</vt:lpstr>
      <vt:lpstr>归并排序实现</vt:lpstr>
      <vt:lpstr>归并排序实现</vt:lpstr>
      <vt:lpstr>归并排序实现</vt:lpstr>
      <vt:lpstr>归并排序实现</vt:lpstr>
      <vt:lpstr>归并排序实现</vt:lpstr>
      <vt:lpstr>归并排序实现</vt:lpstr>
      <vt:lpstr>归并排序实现</vt:lpstr>
      <vt:lpstr>归并排序实现</vt:lpstr>
      <vt:lpstr>归并排序实现</vt:lpstr>
      <vt:lpstr>归并排序实现</vt:lpstr>
      <vt:lpstr>归并排序实现</vt:lpstr>
      <vt:lpstr>归并排序实现</vt:lpstr>
      <vt:lpstr>归并排序实现</vt:lpstr>
      <vt:lpstr>算法性能分析</vt:lpstr>
      <vt:lpstr>算法性能分析</vt:lpstr>
      <vt:lpstr>小结</vt:lpstr>
      <vt:lpstr>Part II</vt:lpstr>
      <vt:lpstr>分配排序</vt:lpstr>
      <vt:lpstr>分配排序</vt:lpstr>
      <vt:lpstr>分配排序</vt:lpstr>
      <vt:lpstr>计数排序（计数）</vt:lpstr>
      <vt:lpstr>计数排序？？？</vt:lpstr>
      <vt:lpstr>计数排序</vt:lpstr>
      <vt:lpstr>桶式排序</vt:lpstr>
      <vt:lpstr>桶式排序</vt:lpstr>
      <vt:lpstr>多关键码排序</vt:lpstr>
      <vt:lpstr>多关键码排序</vt:lpstr>
      <vt:lpstr>基数排序</vt:lpstr>
      <vt:lpstr>基数排序</vt:lpstr>
      <vt:lpstr>基数排序</vt:lpstr>
      <vt:lpstr>基数排序</vt:lpstr>
      <vt:lpstr>基数排序</vt:lpstr>
      <vt:lpstr>算法性能分析</vt:lpstr>
      <vt:lpstr>算法性能分析</vt:lpstr>
      <vt:lpstr>算法性能分析</vt:lpstr>
      <vt:lpstr>基数排序的应用</vt:lpstr>
      <vt:lpstr>基数排序的应用</vt:lpstr>
      <vt:lpstr>基数排序的应用</vt:lpstr>
      <vt:lpstr>小结</vt:lpstr>
      <vt:lpstr>Part III</vt:lpstr>
      <vt:lpstr>内部排序算法的分析</vt:lpstr>
      <vt:lpstr>内部排序算法的分析</vt:lpstr>
      <vt:lpstr>内部排序算法的分析</vt:lpstr>
      <vt:lpstr>内部排序算法的分析</vt:lpstr>
      <vt:lpstr>内部排序算法的分析</vt:lpstr>
      <vt:lpstr>实证情况</vt:lpstr>
      <vt:lpstr>实证情况</vt:lpstr>
      <vt:lpstr>实证情况</vt:lpstr>
      <vt:lpstr>实证情况</vt:lpstr>
      <vt:lpstr>例题</vt:lpstr>
      <vt:lpstr>Q &amp; A</vt:lpstr>
    </vt:vector>
  </TitlesOfParts>
  <Company>113-501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Application</dc:title>
  <dc:creator>robin</dc:creator>
  <cp:lastModifiedBy>陈奕嘉</cp:lastModifiedBy>
  <cp:revision>1805</cp:revision>
  <dcterms:created xsi:type="dcterms:W3CDTF">2002-06-03T10:03:00Z</dcterms:created>
  <dcterms:modified xsi:type="dcterms:W3CDTF">2025-12-30T12:10:58Z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7876AB19A1D34962ADFC29978B31D0BA_12</vt:lpwstr>
  </property>
  <property fmtid="{D5CDD505-2E9C-101B-9397-08002B2CF9AE}" pid="3" name="KSOProductBuildVer">
    <vt:lpwstr>2052-12.1.0.23542</vt:lpwstr>
  </property>
</Properties>
</file>